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8" r:id="rId2"/>
    <p:sldId id="262" r:id="rId3"/>
    <p:sldId id="267" r:id="rId4"/>
    <p:sldId id="264" r:id="rId5"/>
    <p:sldId id="286" r:id="rId6"/>
    <p:sldId id="268" r:id="rId7"/>
    <p:sldId id="270" r:id="rId8"/>
    <p:sldId id="276" r:id="rId9"/>
    <p:sldId id="279" r:id="rId10"/>
    <p:sldId id="280" r:id="rId11"/>
    <p:sldId id="287" r:id="rId12"/>
    <p:sldId id="289" r:id="rId13"/>
    <p:sldId id="290" r:id="rId14"/>
    <p:sldId id="291" r:id="rId15"/>
    <p:sldId id="292" r:id="rId16"/>
    <p:sldId id="288" r:id="rId17"/>
    <p:sldId id="294" r:id="rId18"/>
    <p:sldId id="295" r:id="rId19"/>
    <p:sldId id="296" r:id="rId20"/>
    <p:sldId id="298" r:id="rId21"/>
    <p:sldId id="285" r:id="rId22"/>
    <p:sldId id="300" r:id="rId23"/>
    <p:sldId id="301" r:id="rId24"/>
    <p:sldId id="302" r:id="rId25"/>
    <p:sldId id="299"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p:cViewPr varScale="1">
        <p:scale>
          <a:sx n="117" d="100"/>
          <a:sy n="117" d="100"/>
        </p:scale>
        <p:origin x="8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666E26-B786-7449-A6E3-D8A3A21BBE88}" type="datetimeFigureOut">
              <a:rPr lang="en-US" smtClean="0"/>
              <a:t>5/14/24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5B9401-26F2-934D-A6E7-7F9D19C9D254}" type="slidenum">
              <a:rPr lang="en-US" smtClean="0"/>
              <a:t>‹#›</a:t>
            </a:fld>
            <a:endParaRPr lang="en-US"/>
          </a:p>
        </p:txBody>
      </p:sp>
    </p:spTree>
    <p:extLst>
      <p:ext uri="{BB962C8B-B14F-4D97-AF65-F5344CB8AC3E}">
        <p14:creationId xmlns:p14="http://schemas.microsoft.com/office/powerpoint/2010/main" val="2459838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2b717f3daab_1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2b717f3daab_1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During this session…</a:t>
            </a:r>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2b717f3daab_1_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2b717f3daab_1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won’t have time to cover these in detail today, but we have prepared some notes to help you get started with Renv and Venv: </a:t>
            </a:r>
            <a:r>
              <a:rPr lang="en" sz="1400" b="1">
                <a:solidFill>
                  <a:schemeClr val="dk1"/>
                </a:solidFill>
              </a:rPr>
              <a:t>bit.ly/r-venv (paste in the chat)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2e286efe20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2e286efe20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22e286efe20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22e286efe20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22e286efe20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2e286efe2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238e8dab6b0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238e8dab6b0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22e286efe20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22e286efe2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238e8dab6b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238e8dab6b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2e286efe20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22e286efe20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21d2826501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21d2826501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238e8dab6b0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238e8dab6b0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2b717f3daab_1_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2b717f3daab_1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1500"/>
              </a:spcBef>
              <a:spcAft>
                <a:spcPts val="0"/>
              </a:spcAft>
              <a:buNone/>
            </a:pPr>
            <a:r>
              <a:rPr lang="en">
                <a:solidFill>
                  <a:schemeClr val="dk1"/>
                </a:solidFill>
              </a:rPr>
              <a:t>We can understand dependency as any task, occurrence, or condition that depends on the completion of a former task. Or, on which a following task is dependent on.</a:t>
            </a:r>
            <a:endParaRPr>
              <a:solidFill>
                <a:schemeClr val="dk1"/>
              </a:solidFill>
            </a:endParaRPr>
          </a:p>
          <a:p>
            <a:pPr marL="0" lvl="0" indent="0" algn="l" rtl="0">
              <a:lnSpc>
                <a:spcPct val="100000"/>
              </a:lnSpc>
              <a:spcBef>
                <a:spcPts val="1500"/>
              </a:spcBef>
              <a:spcAft>
                <a:spcPts val="0"/>
              </a:spcAft>
              <a:buNone/>
            </a:pPr>
            <a:r>
              <a:rPr lang="en" b="1">
                <a:solidFill>
                  <a:schemeClr val="dk1"/>
                </a:solidFill>
              </a:rPr>
              <a:t>An analogy that I like to use is the “Domino Effect”...if one piece if one falls out of sync, it can disrupt the entire sequence.</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2e286efe20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2e286efe20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2b72e0d2a93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2b72e0d2a9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2b72e0d2a93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2b72e0d2a9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Remember the install.R and requirements.txt files we mentioned earlier? They will be of great use her as well.</a:t>
            </a:r>
            <a:endParaRPr/>
          </a:p>
          <a:p>
            <a:pPr marL="0" lvl="0" indent="0" algn="l" rtl="0">
              <a:spcBef>
                <a:spcPts val="0"/>
              </a:spcBef>
              <a:spcAft>
                <a:spcPts val="0"/>
              </a:spcAft>
              <a:buNone/>
            </a:pPr>
            <a:r>
              <a:rPr lang="en"/>
              <a:t>Note that environment.yml replaces runtime for python projects, since it specifies the python version.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2b72e0d2a93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2b72e0d2a9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 sz="1400">
                <a:solidFill>
                  <a:schemeClr val="dk1"/>
                </a:solidFill>
              </a:rPr>
              <a:t>After making your data and code publicly available via Github or another supported repository along with the files we just mentioned…you will access mybinder.org</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2b92369f621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 name="Google Shape;814;g2b92369f62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2b717f3daab_1_5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2b717f3daab_1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Libraries and packages are not the exclusive issue here, there are other layers to that problem.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b717f3daab_1_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2b717f3daab_1_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More common than we think…both the problem, and our reaction when it happens…</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22e286efe20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22e286efe20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2b717f3daab_1_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2b717f3daab_1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Quick note…Some language clarification; In R the location or path packages are stored are called libraries, whereas libraries in python are equivalent to packages in R….even though when loading a package in R we use the function library…I know…</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Terminology clarified…let’s get back to dependencies </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2b717f3daab_1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2b717f3daab_1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move now to some general practices and more specific recommendations. </a:t>
            </a:r>
            <a:endParaRPr/>
          </a:p>
          <a:p>
            <a:pPr marL="0" lvl="0" indent="0" algn="l" rtl="0">
              <a:spcBef>
                <a:spcPts val="0"/>
              </a:spcBef>
              <a:spcAft>
                <a:spcPts val="0"/>
              </a:spcAft>
              <a:buNone/>
            </a:pPr>
            <a:r>
              <a:rPr lang="en"/>
              <a:t>At a high-level, we advise researchers to…</a:t>
            </a:r>
            <a:endParaRPr/>
          </a:p>
          <a:p>
            <a:pPr marL="0" lvl="0" indent="0" algn="l" rtl="0">
              <a:spcBef>
                <a:spcPts val="0"/>
              </a:spcBef>
              <a:spcAft>
                <a:spcPts val="0"/>
              </a:spcAft>
              <a:buNone/>
            </a:pPr>
            <a:endParaRPr/>
          </a:p>
          <a:p>
            <a:pPr marL="0" lvl="0" indent="0" algn="l" rtl="0">
              <a:spcBef>
                <a:spcPts val="0"/>
              </a:spcBef>
              <a:spcAft>
                <a:spcPts val="0"/>
              </a:spcAft>
              <a:buNone/>
            </a:pPr>
            <a:r>
              <a:rPr lang="en"/>
              <a:t>We will cover available options to help you follow these recommendations.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b72e0d2a93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b72e0d2a93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Another more advanced dependency management practice is to take a snapshot of your libraries and packages dependencies and provide the script others can more easily use to install required packages and libraries to run your code and reproduce your results. </a:t>
            </a:r>
            <a:endParaRPr/>
          </a:p>
          <a:p>
            <a:pPr marL="0" lvl="0" indent="0" algn="l" rtl="0">
              <a:spcBef>
                <a:spcPts val="0"/>
              </a:spcBef>
              <a:spcAft>
                <a:spcPts val="0"/>
              </a:spcAft>
              <a:buNone/>
            </a:pPr>
            <a:endParaRPr/>
          </a:p>
          <a:p>
            <a:pPr marL="0" lvl="0" indent="0" algn="l" rtl="0">
              <a:spcBef>
                <a:spcPts val="0"/>
              </a:spcBef>
              <a:spcAft>
                <a:spcPts val="0"/>
              </a:spcAft>
              <a:buNone/>
            </a:pPr>
            <a:r>
              <a:rPr lang="en"/>
              <a:t>As we mentioned, this does not exclude the importance of calling this information or link these files in the project README and the usage notes. Redundancy in this case is not a bad thing.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1f0a495eb6d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1f0a495eb6d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Package installs in R and Python are system wild by default, but a system-wide install can break your entire system.</a:t>
            </a:r>
            <a:endParaRPr/>
          </a:p>
          <a:p>
            <a:pPr marL="0" lvl="0" indent="0" algn="l" rtl="0">
              <a:spcBef>
                <a:spcPts val="0"/>
              </a:spcBef>
              <a:spcAft>
                <a:spcPts val="0"/>
              </a:spcAft>
              <a:buNone/>
            </a:pPr>
            <a:r>
              <a:rPr lang="en"/>
              <a:t>Meaning that installing packages to reproduce other projects may affect your own environment and workflow when working on other projects. However, there are packages and modules to help us with that, and take a step further on dependency management. Virtual environment (venv) in Python and the Reproducible Environment (renv) for R are tools that allows you to create a dedicated environment for each project, ensuring that each project runs on its own specific version of packages or libraries. We can simply check in and check out this environment as we work with multiple projects.</a:t>
            </a:r>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95067-4076-FE59-46D9-3672C8D273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AD829D0-377D-942F-D6D5-4E5344DEDA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49C0ADE-D7A6-E1E0-4AFE-1D2FBB210785}"/>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071B3DDF-5204-0EF6-88BB-6A8A96C925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3320F3-1885-ADEF-8E22-17BFEA3BB810}"/>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4130554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599B5-A241-13EC-2283-79FAD10E3A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CA7361-560E-2073-FAC9-5A3E882C482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394B68-7EF1-FE18-2AD4-A5E763BEAE53}"/>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8AD57C34-EC46-E908-E98B-5CFA8BA52A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7811FC-C31F-4246-55D3-74EAF94915D0}"/>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3380353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ABAB6A-6011-27FD-2A78-A4A744CA4E8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2D9F9EC-00FC-C8C3-A3AE-037A8056D1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603AA3-62D6-3E20-9566-E8299D316907}"/>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3F33BA73-2AB8-7552-D5D6-3F1CD6F918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1A940B-6BAF-0A9E-7ADE-2DFDAE893118}"/>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16108812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557426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2">
  <p:cSld name="Title and body 2">
    <p:spTree>
      <p:nvGrpSpPr>
        <p:cNvPr id="1" name="Shape 443"/>
        <p:cNvGrpSpPr/>
        <p:nvPr/>
      </p:nvGrpSpPr>
      <p:grpSpPr>
        <a:xfrm>
          <a:off x="0" y="0"/>
          <a:ext cx="0" cy="0"/>
          <a:chOff x="0" y="0"/>
          <a:chExt cx="0" cy="0"/>
        </a:xfrm>
      </p:grpSpPr>
      <p:sp>
        <p:nvSpPr>
          <p:cNvPr id="444" name="Google Shape;444;p43"/>
          <p:cNvSpPr txBox="1">
            <a:spLocks noGrp="1"/>
          </p:cNvSpPr>
          <p:nvPr>
            <p:ph type="title"/>
          </p:nvPr>
        </p:nvSpPr>
        <p:spPr>
          <a:xfrm>
            <a:off x="415600" y="593367"/>
            <a:ext cx="11360800" cy="763600"/>
          </a:xfrm>
          <a:prstGeom prst="rect">
            <a:avLst/>
          </a:prstGeom>
        </p:spPr>
        <p:txBody>
          <a:bodyPr spcFirstLastPara="1" wrap="square" lIns="68575" tIns="34275" rIns="68575" bIns="34275" anchor="ctr" anchorCtr="0">
            <a:noAutofit/>
          </a:bodyPr>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445" name="Google Shape;445;p43"/>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ctr" anchorCtr="0">
            <a:noAutofit/>
          </a:bodyPr>
          <a:lstStyle>
            <a:lvl1pPr marL="609585" lvl="0" indent="-423323" rtl="0">
              <a:spcBef>
                <a:spcPts val="0"/>
              </a:spcBef>
              <a:spcAft>
                <a:spcPts val="0"/>
              </a:spcAft>
              <a:buSzPts val="1400"/>
              <a:buChar char="●"/>
              <a:defRPr/>
            </a:lvl1pPr>
            <a:lvl2pPr marL="1219170" lvl="1" indent="-423323" rtl="0">
              <a:spcBef>
                <a:spcPts val="0"/>
              </a:spcBef>
              <a:spcAft>
                <a:spcPts val="0"/>
              </a:spcAft>
              <a:buSzPts val="1400"/>
              <a:buChar char="○"/>
              <a:defRPr/>
            </a:lvl2pPr>
            <a:lvl3pPr marL="1828754" lvl="2" indent="-423323" rtl="0">
              <a:spcBef>
                <a:spcPts val="0"/>
              </a:spcBef>
              <a:spcAft>
                <a:spcPts val="0"/>
              </a:spcAft>
              <a:buSzPts val="1400"/>
              <a:buChar char="■"/>
              <a:defRPr/>
            </a:lvl3pPr>
            <a:lvl4pPr marL="2438339" lvl="3" indent="-423323" rtl="0">
              <a:spcBef>
                <a:spcPts val="0"/>
              </a:spcBef>
              <a:spcAft>
                <a:spcPts val="0"/>
              </a:spcAft>
              <a:buSzPts val="1400"/>
              <a:buChar char="●"/>
              <a:defRPr/>
            </a:lvl4pPr>
            <a:lvl5pPr marL="3047924" lvl="4" indent="-423323" rtl="0">
              <a:spcBef>
                <a:spcPts val="0"/>
              </a:spcBef>
              <a:spcAft>
                <a:spcPts val="0"/>
              </a:spcAft>
              <a:buSzPts val="1400"/>
              <a:buChar char="○"/>
              <a:defRPr/>
            </a:lvl5pPr>
            <a:lvl6pPr marL="3657509" lvl="5" indent="-423323" rtl="0">
              <a:spcBef>
                <a:spcPts val="0"/>
              </a:spcBef>
              <a:spcAft>
                <a:spcPts val="0"/>
              </a:spcAft>
              <a:buSzPts val="1400"/>
              <a:buChar char="■"/>
              <a:defRPr/>
            </a:lvl6pPr>
            <a:lvl7pPr marL="4267093" lvl="6" indent="-423323" rtl="0">
              <a:spcBef>
                <a:spcPts val="0"/>
              </a:spcBef>
              <a:spcAft>
                <a:spcPts val="0"/>
              </a:spcAft>
              <a:buSzPts val="1400"/>
              <a:buChar char="●"/>
              <a:defRPr/>
            </a:lvl7pPr>
            <a:lvl8pPr marL="4876678" lvl="7" indent="-423323" rtl="0">
              <a:spcBef>
                <a:spcPts val="0"/>
              </a:spcBef>
              <a:spcAft>
                <a:spcPts val="0"/>
              </a:spcAft>
              <a:buSzPts val="1400"/>
              <a:buChar char="○"/>
              <a:defRPr/>
            </a:lvl8pPr>
            <a:lvl9pPr marL="5486263" lvl="8" indent="-423323" rtl="0">
              <a:spcBef>
                <a:spcPts val="0"/>
              </a:spcBef>
              <a:spcAft>
                <a:spcPts val="0"/>
              </a:spcAft>
              <a:buSzPts val="1400"/>
              <a:buChar char="■"/>
              <a:defRPr/>
            </a:lvl9pPr>
          </a:lstStyle>
          <a:p>
            <a:endParaRPr/>
          </a:p>
        </p:txBody>
      </p:sp>
      <p:sp>
        <p:nvSpPr>
          <p:cNvPr id="446" name="Google Shape;446;p4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l"/>
            <a:fld id="{00000000-1234-1234-1234-123412341234}" type="slidenum">
              <a:rPr lang="en" smtClean="0"/>
              <a:pPr algn="l"/>
              <a:t>‹#›</a:t>
            </a:fld>
            <a:endParaRPr lang="en"/>
          </a:p>
        </p:txBody>
      </p:sp>
    </p:spTree>
    <p:extLst>
      <p:ext uri="{BB962C8B-B14F-4D97-AF65-F5344CB8AC3E}">
        <p14:creationId xmlns:p14="http://schemas.microsoft.com/office/powerpoint/2010/main" val="16753909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3">
  <p:cSld name="Title and body 3">
    <p:spTree>
      <p:nvGrpSpPr>
        <p:cNvPr id="1" name="Shape 447"/>
        <p:cNvGrpSpPr/>
        <p:nvPr/>
      </p:nvGrpSpPr>
      <p:grpSpPr>
        <a:xfrm>
          <a:off x="0" y="0"/>
          <a:ext cx="0" cy="0"/>
          <a:chOff x="0" y="0"/>
          <a:chExt cx="0" cy="0"/>
        </a:xfrm>
      </p:grpSpPr>
      <p:sp>
        <p:nvSpPr>
          <p:cNvPr id="448" name="Google Shape;448;p44"/>
          <p:cNvSpPr txBox="1">
            <a:spLocks noGrp="1"/>
          </p:cNvSpPr>
          <p:nvPr>
            <p:ph type="title"/>
          </p:nvPr>
        </p:nvSpPr>
        <p:spPr>
          <a:xfrm>
            <a:off x="415600" y="593367"/>
            <a:ext cx="11360800" cy="763600"/>
          </a:xfrm>
          <a:prstGeom prst="rect">
            <a:avLst/>
          </a:prstGeom>
        </p:spPr>
        <p:txBody>
          <a:bodyPr spcFirstLastPara="1" wrap="square" lIns="68575" tIns="34275" rIns="68575" bIns="34275" anchor="ctr" anchorCtr="0">
            <a:noAutofit/>
          </a:bodyPr>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449" name="Google Shape;449;p44"/>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ctr" anchorCtr="0">
            <a:noAutofit/>
          </a:bodyPr>
          <a:lstStyle>
            <a:lvl1pPr marL="609585" lvl="0" indent="-423323" rtl="0">
              <a:spcBef>
                <a:spcPts val="0"/>
              </a:spcBef>
              <a:spcAft>
                <a:spcPts val="0"/>
              </a:spcAft>
              <a:buSzPts val="1400"/>
              <a:buChar char="●"/>
              <a:defRPr/>
            </a:lvl1pPr>
            <a:lvl2pPr marL="1219170" lvl="1" indent="-423323" rtl="0">
              <a:spcBef>
                <a:spcPts val="0"/>
              </a:spcBef>
              <a:spcAft>
                <a:spcPts val="0"/>
              </a:spcAft>
              <a:buSzPts val="1400"/>
              <a:buChar char="○"/>
              <a:defRPr/>
            </a:lvl2pPr>
            <a:lvl3pPr marL="1828754" lvl="2" indent="-423323" rtl="0">
              <a:spcBef>
                <a:spcPts val="0"/>
              </a:spcBef>
              <a:spcAft>
                <a:spcPts val="0"/>
              </a:spcAft>
              <a:buSzPts val="1400"/>
              <a:buChar char="■"/>
              <a:defRPr/>
            </a:lvl3pPr>
            <a:lvl4pPr marL="2438339" lvl="3" indent="-423323" rtl="0">
              <a:spcBef>
                <a:spcPts val="0"/>
              </a:spcBef>
              <a:spcAft>
                <a:spcPts val="0"/>
              </a:spcAft>
              <a:buSzPts val="1400"/>
              <a:buChar char="●"/>
              <a:defRPr/>
            </a:lvl4pPr>
            <a:lvl5pPr marL="3047924" lvl="4" indent="-423323" rtl="0">
              <a:spcBef>
                <a:spcPts val="0"/>
              </a:spcBef>
              <a:spcAft>
                <a:spcPts val="0"/>
              </a:spcAft>
              <a:buSzPts val="1400"/>
              <a:buChar char="○"/>
              <a:defRPr/>
            </a:lvl5pPr>
            <a:lvl6pPr marL="3657509" lvl="5" indent="-423323" rtl="0">
              <a:spcBef>
                <a:spcPts val="0"/>
              </a:spcBef>
              <a:spcAft>
                <a:spcPts val="0"/>
              </a:spcAft>
              <a:buSzPts val="1400"/>
              <a:buChar char="■"/>
              <a:defRPr/>
            </a:lvl6pPr>
            <a:lvl7pPr marL="4267093" lvl="6" indent="-423323" rtl="0">
              <a:spcBef>
                <a:spcPts val="0"/>
              </a:spcBef>
              <a:spcAft>
                <a:spcPts val="0"/>
              </a:spcAft>
              <a:buSzPts val="1400"/>
              <a:buChar char="●"/>
              <a:defRPr/>
            </a:lvl7pPr>
            <a:lvl8pPr marL="4876678" lvl="7" indent="-423323" rtl="0">
              <a:spcBef>
                <a:spcPts val="0"/>
              </a:spcBef>
              <a:spcAft>
                <a:spcPts val="0"/>
              </a:spcAft>
              <a:buSzPts val="1400"/>
              <a:buChar char="○"/>
              <a:defRPr/>
            </a:lvl8pPr>
            <a:lvl9pPr marL="5486263" lvl="8" indent="-423323" rtl="0">
              <a:spcBef>
                <a:spcPts val="0"/>
              </a:spcBef>
              <a:spcAft>
                <a:spcPts val="0"/>
              </a:spcAft>
              <a:buSzPts val="1400"/>
              <a:buChar char="■"/>
              <a:defRPr/>
            </a:lvl9pPr>
          </a:lstStyle>
          <a:p>
            <a:endParaRPr/>
          </a:p>
        </p:txBody>
      </p:sp>
      <p:sp>
        <p:nvSpPr>
          <p:cNvPr id="450" name="Google Shape;450;p4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l"/>
            <a:fld id="{00000000-1234-1234-1234-123412341234}" type="slidenum">
              <a:rPr lang="en" smtClean="0"/>
              <a:pPr algn="l"/>
              <a:t>‹#›</a:t>
            </a:fld>
            <a:endParaRPr lang="en"/>
          </a:p>
        </p:txBody>
      </p:sp>
    </p:spTree>
    <p:extLst>
      <p:ext uri="{BB962C8B-B14F-4D97-AF65-F5344CB8AC3E}">
        <p14:creationId xmlns:p14="http://schemas.microsoft.com/office/powerpoint/2010/main" val="3492271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1F94E-5387-6ECB-1D73-03D261605E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B5F627-C6D1-EED2-B234-74791FE5DD3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3BD876-1FAE-DBEB-B943-436A2655CB85}"/>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45945C60-B8DA-216E-8A1E-B8048390E4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6DCC32-DCB2-4B8B-9855-E87388F69266}"/>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2883150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D92B1-FC06-C446-1A31-F81225023EA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B6F054-5D2C-772F-6B06-D94079AAEFA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A5EBF9-3080-2DE0-13A3-6722F7B69E30}"/>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D6564C29-C86E-14BF-72DD-400DC1F544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949EB8-7ADB-2D7D-9301-03628DBD4BED}"/>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3634931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4AE18-E397-AF0E-C023-10FDE90700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9E925C4-0499-CE54-1865-296433BBFE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8D3BE98-C4E4-E38C-59C6-B3488837AB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600893-1DC3-6A67-BA89-738FF0999A59}"/>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6" name="Footer Placeholder 5">
            <a:extLst>
              <a:ext uri="{FF2B5EF4-FFF2-40B4-BE49-F238E27FC236}">
                <a16:creationId xmlns:a16="http://schemas.microsoft.com/office/drawing/2014/main" id="{0976793A-C89F-66A7-B32F-30CF3EB408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9339BE-DA9A-11DE-2DB4-043A45C3D760}"/>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13392275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EBC22-FB01-891F-D48E-3229484658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A9EA28-9900-7463-7C66-97F8186B8F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527BAB7-56C4-5C57-9E23-E75DCD718C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A45BDA-3677-BCD0-A342-60ED77E735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A2E82E-AE1C-DDF2-62F5-A80A029D2F7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27EFA9-7894-FD8D-257F-4E6C5E653190}"/>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8" name="Footer Placeholder 7">
            <a:extLst>
              <a:ext uri="{FF2B5EF4-FFF2-40B4-BE49-F238E27FC236}">
                <a16:creationId xmlns:a16="http://schemas.microsoft.com/office/drawing/2014/main" id="{3F775224-4EE4-3495-8167-17B88C13666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99E2D5D-E2A1-E245-729A-9A61ACC9FF58}"/>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3013157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32E1B-6701-E384-70CB-B195416A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088C16-7D28-40F3-E573-6813ACA4999C}"/>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4" name="Footer Placeholder 3">
            <a:extLst>
              <a:ext uri="{FF2B5EF4-FFF2-40B4-BE49-F238E27FC236}">
                <a16:creationId xmlns:a16="http://schemas.microsoft.com/office/drawing/2014/main" id="{75DDA70A-053D-53C7-43DA-4E7E35E126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E98C9C9-B01F-1AE3-D830-43C4F476B884}"/>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68725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9B8FA9-721A-9FF3-9316-520FED7D80E4}"/>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3" name="Footer Placeholder 2">
            <a:extLst>
              <a:ext uri="{FF2B5EF4-FFF2-40B4-BE49-F238E27FC236}">
                <a16:creationId xmlns:a16="http://schemas.microsoft.com/office/drawing/2014/main" id="{62FB039D-B712-2F75-5BF7-544EE45278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DCB8D7-F511-1FAD-BB77-A9C2F5820D0C}"/>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1430797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486F-B366-6039-8EDE-BC2F95C618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3F05A1C-C4BA-D3A2-13A6-1A85D21727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732B96-5D5A-0CA8-76DD-9E027DB01D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8AB79-E6ED-3191-28FF-B5B28525F514}"/>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6" name="Footer Placeholder 5">
            <a:extLst>
              <a:ext uri="{FF2B5EF4-FFF2-40B4-BE49-F238E27FC236}">
                <a16:creationId xmlns:a16="http://schemas.microsoft.com/office/drawing/2014/main" id="{BAABF08E-8F4D-2C4B-8BAE-37BA39DA4F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40F90E-76B6-F9A5-291A-2D1F0F95D6CE}"/>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33980876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B0DF9-6000-CA82-B82D-C953A659AF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847CE8-BDC5-052A-6BD4-7D0D0A519D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9789C0A-34C6-550D-75A6-E997436156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F882BB-E4E9-209C-07EE-53F558CA8354}"/>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6" name="Footer Placeholder 5">
            <a:extLst>
              <a:ext uri="{FF2B5EF4-FFF2-40B4-BE49-F238E27FC236}">
                <a16:creationId xmlns:a16="http://schemas.microsoft.com/office/drawing/2014/main" id="{B7E30577-9F3B-1088-36E2-6B1B3B5121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40C09F-0056-5262-0A72-E5FCB7EE8BA0}"/>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335695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32C359-07D7-9ED2-B88E-B64E8C3392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7C02A60-28CC-C2DA-87D0-28C20C5AB4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C7BC4A-8843-5EB5-E135-5E288E0545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627C5769-E103-7ACF-63E1-51C311DAE7F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067F7DA-6900-3485-C2E2-96F4E72E30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B13427A-CCDB-7340-B060-D5EC7ABA070D}" type="slidenum">
              <a:rPr lang="en-US" smtClean="0"/>
              <a:t>‹#›</a:t>
            </a:fld>
            <a:endParaRPr lang="en-US"/>
          </a:p>
        </p:txBody>
      </p:sp>
    </p:spTree>
    <p:extLst>
      <p:ext uri="{BB962C8B-B14F-4D97-AF65-F5344CB8AC3E}">
        <p14:creationId xmlns:p14="http://schemas.microsoft.com/office/powerpoint/2010/main" val="35692269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rstudio.github.io/renv/articles/renv.htm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2.xm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hyperlink" Target="https://mybinder.org/" TargetMode="External"/><Relationship Id="rId2" Type="http://schemas.openxmlformats.org/officeDocument/2006/relationships/notesSlide" Target="../notesSlides/notesSlide22.xml"/><Relationship Id="rId1" Type="http://schemas.openxmlformats.org/officeDocument/2006/relationships/slideLayout" Target="../slideLayouts/slideLayout14.xml"/><Relationship Id="rId4" Type="http://schemas.openxmlformats.org/officeDocument/2006/relationships/hyperlink" Target="https://github.com/binder-examples"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14.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hyperlink" Target="https://jhudatascience.org/Adv_Reproducibility_in_Cancer_Informatics/defining-reproducibility.html"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63"/>
          <p:cNvSpPr txBox="1"/>
          <p:nvPr/>
        </p:nvSpPr>
        <p:spPr>
          <a:xfrm>
            <a:off x="488867" y="1716601"/>
            <a:ext cx="10938000" cy="4711827"/>
          </a:xfrm>
          <a:prstGeom prst="rect">
            <a:avLst/>
          </a:prstGeom>
          <a:noFill/>
          <a:ln>
            <a:noFill/>
          </a:ln>
        </p:spPr>
        <p:txBody>
          <a:bodyPr spcFirstLastPara="1" wrap="square" lIns="304800" tIns="121900" rIns="121900" bIns="121900" anchor="t" anchorCtr="0">
            <a:spAutoFit/>
          </a:bodyPr>
          <a:lstStyle/>
          <a:p>
            <a:pPr marL="609585" indent="-499521">
              <a:spcBef>
                <a:spcPts val="1333"/>
              </a:spcBef>
              <a:buClr>
                <a:schemeClr val="dk1"/>
              </a:buClr>
              <a:buSzPts val="2300"/>
              <a:buFont typeface="Avenir"/>
              <a:buChar char="●"/>
            </a:pPr>
            <a:r>
              <a:rPr lang="en" sz="3067" dirty="0">
                <a:solidFill>
                  <a:schemeClr val="dk1"/>
                </a:solidFill>
                <a:highlight>
                  <a:schemeClr val="lt1"/>
                </a:highlight>
                <a:latin typeface="Avenir"/>
                <a:ea typeface="Avenir"/>
                <a:cs typeface="Avenir"/>
                <a:sym typeface="Avenir"/>
              </a:rPr>
              <a:t>Discuss the significance of enhancing reproducibility in computational research</a:t>
            </a:r>
            <a:endParaRPr sz="3067" dirty="0">
              <a:solidFill>
                <a:schemeClr val="dk1"/>
              </a:solidFill>
              <a:highlight>
                <a:schemeClr val="lt1"/>
              </a:highlight>
              <a:latin typeface="Avenir"/>
              <a:ea typeface="Avenir"/>
              <a:cs typeface="Avenir"/>
              <a:sym typeface="Avenir"/>
            </a:endParaRPr>
          </a:p>
          <a:p>
            <a:pPr marL="609585" indent="-499521">
              <a:spcBef>
                <a:spcPts val="2667"/>
              </a:spcBef>
              <a:buClr>
                <a:schemeClr val="dk1"/>
              </a:buClr>
              <a:buSzPts val="2300"/>
              <a:buFont typeface="Avenir"/>
              <a:buChar char="●"/>
            </a:pPr>
            <a:r>
              <a:rPr lang="en" sz="3067" dirty="0">
                <a:solidFill>
                  <a:schemeClr val="dk1"/>
                </a:solidFill>
                <a:highlight>
                  <a:schemeClr val="lt1"/>
                </a:highlight>
                <a:latin typeface="Avenir"/>
                <a:ea typeface="Avenir"/>
                <a:cs typeface="Avenir"/>
                <a:sym typeface="Avenir"/>
              </a:rPr>
              <a:t>Present the root causes of "dependency hell"</a:t>
            </a:r>
            <a:endParaRPr sz="3067" dirty="0">
              <a:solidFill>
                <a:schemeClr val="dk1"/>
              </a:solidFill>
              <a:highlight>
                <a:schemeClr val="lt1"/>
              </a:highlight>
              <a:latin typeface="Avenir"/>
              <a:ea typeface="Avenir"/>
              <a:cs typeface="Avenir"/>
              <a:sym typeface="Avenir"/>
            </a:endParaRPr>
          </a:p>
          <a:p>
            <a:pPr marL="609585" indent="-499521">
              <a:spcBef>
                <a:spcPts val="2667"/>
              </a:spcBef>
              <a:buClr>
                <a:schemeClr val="dk1"/>
              </a:buClr>
              <a:buSzPts val="2300"/>
              <a:buFont typeface="Avenir"/>
              <a:buChar char="●"/>
            </a:pPr>
            <a:r>
              <a:rPr lang="en" sz="3067" dirty="0">
                <a:solidFill>
                  <a:schemeClr val="dk1"/>
                </a:solidFill>
                <a:highlight>
                  <a:schemeClr val="lt1"/>
                </a:highlight>
                <a:latin typeface="Avenir"/>
                <a:ea typeface="Avenir"/>
                <a:cs typeface="Avenir"/>
                <a:sym typeface="Avenir"/>
              </a:rPr>
              <a:t>Outline strategies to manage project dependencies more effectively</a:t>
            </a:r>
            <a:endParaRPr sz="3067" dirty="0">
              <a:solidFill>
                <a:schemeClr val="dk1"/>
              </a:solidFill>
              <a:highlight>
                <a:schemeClr val="lt1"/>
              </a:highlight>
              <a:latin typeface="Avenir"/>
              <a:ea typeface="Avenir"/>
              <a:cs typeface="Avenir"/>
              <a:sym typeface="Avenir"/>
            </a:endParaRPr>
          </a:p>
          <a:p>
            <a:pPr marL="1219170">
              <a:spcBef>
                <a:spcPts val="2667"/>
              </a:spcBef>
              <a:spcAft>
                <a:spcPts val="2667"/>
              </a:spcAft>
            </a:pPr>
            <a:endParaRPr sz="3600" dirty="0">
              <a:solidFill>
                <a:schemeClr val="dk1"/>
              </a:solidFill>
              <a:highlight>
                <a:schemeClr val="lt1"/>
              </a:highlight>
              <a:latin typeface="Avenir"/>
              <a:ea typeface="Avenir"/>
              <a:cs typeface="Avenir"/>
              <a:sym typeface="Avenir"/>
            </a:endParaRPr>
          </a:p>
        </p:txBody>
      </p:sp>
      <p:sp>
        <p:nvSpPr>
          <p:cNvPr id="565" name="Google Shape;565;p63"/>
          <p:cNvSpPr txBox="1"/>
          <p:nvPr/>
        </p:nvSpPr>
        <p:spPr>
          <a:xfrm>
            <a:off x="488866" y="436600"/>
            <a:ext cx="11550733"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533" b="1" dirty="0">
                <a:solidFill>
                  <a:srgbClr val="004B83"/>
                </a:solidFill>
                <a:latin typeface="Century Gothic"/>
                <a:ea typeface="Century Gothic"/>
                <a:cs typeface="Century Gothic"/>
                <a:sym typeface="Century Gothic"/>
              </a:rPr>
              <a:t>Preserving your computing environment</a:t>
            </a:r>
            <a:endParaRPr sz="4533" b="1" dirty="0">
              <a:solidFill>
                <a:srgbClr val="004B83"/>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85"/>
          <p:cNvSpPr txBox="1"/>
          <p:nvPr/>
        </p:nvSpPr>
        <p:spPr>
          <a:xfrm>
            <a:off x="523700" y="207268"/>
            <a:ext cx="10757600" cy="943744"/>
          </a:xfrm>
          <a:prstGeom prst="rect">
            <a:avLst/>
          </a:prstGeom>
          <a:noFill/>
          <a:ln>
            <a:noFill/>
          </a:ln>
        </p:spPr>
        <p:txBody>
          <a:bodyPr spcFirstLastPara="1" wrap="square" lIns="121900" tIns="121900" rIns="121900" bIns="121900" anchor="t" anchorCtr="0">
            <a:spAutoFit/>
          </a:bodyPr>
          <a:lstStyle/>
          <a:p>
            <a:r>
              <a:rPr lang="en" sz="4533" b="1">
                <a:solidFill>
                  <a:srgbClr val="004B83"/>
                </a:solidFill>
                <a:latin typeface="Century Gothic"/>
                <a:ea typeface="Century Gothic"/>
                <a:cs typeface="Century Gothic"/>
                <a:sym typeface="Century Gothic"/>
              </a:rPr>
              <a:t>Renv &amp; Venv</a:t>
            </a:r>
            <a:endParaRPr sz="4400" b="1">
              <a:solidFill>
                <a:srgbClr val="004B83"/>
              </a:solidFill>
              <a:latin typeface="Century Gothic"/>
              <a:ea typeface="Century Gothic"/>
              <a:cs typeface="Century Gothic"/>
              <a:sym typeface="Century Gothic"/>
            </a:endParaRPr>
          </a:p>
        </p:txBody>
      </p:sp>
      <p:sp>
        <p:nvSpPr>
          <p:cNvPr id="755" name="Google Shape;755;p85"/>
          <p:cNvSpPr txBox="1"/>
          <p:nvPr/>
        </p:nvSpPr>
        <p:spPr>
          <a:xfrm>
            <a:off x="523700" y="1286200"/>
            <a:ext cx="9741200" cy="4692000"/>
          </a:xfrm>
          <a:prstGeom prst="rect">
            <a:avLst/>
          </a:prstGeom>
          <a:noFill/>
          <a:ln>
            <a:noFill/>
          </a:ln>
        </p:spPr>
        <p:txBody>
          <a:bodyPr spcFirstLastPara="1" wrap="square" lIns="121900" tIns="121900" rIns="121900" bIns="121900" anchor="t" anchorCtr="0">
            <a:noAutofit/>
          </a:bodyPr>
          <a:lstStyle/>
          <a:p>
            <a:pPr marL="609585" indent="-482588">
              <a:lnSpc>
                <a:spcPct val="115000"/>
              </a:lnSpc>
              <a:spcBef>
                <a:spcPts val="1600"/>
              </a:spcBef>
              <a:buClr>
                <a:schemeClr val="dk1"/>
              </a:buClr>
              <a:buSzPts val="2100"/>
              <a:buFont typeface="Avenir"/>
              <a:buChar char="●"/>
            </a:pPr>
            <a:r>
              <a:rPr lang="en" sz="2800" b="1">
                <a:solidFill>
                  <a:schemeClr val="dk1"/>
                </a:solidFill>
                <a:latin typeface="Avenir"/>
                <a:ea typeface="Avenir"/>
                <a:cs typeface="Avenir"/>
                <a:sym typeface="Avenir"/>
              </a:rPr>
              <a:t>Isolation:</a:t>
            </a:r>
            <a:r>
              <a:rPr lang="en" sz="2800">
                <a:solidFill>
                  <a:schemeClr val="dk1"/>
                </a:solidFill>
                <a:latin typeface="Avenir"/>
                <a:ea typeface="Avenir"/>
                <a:cs typeface="Avenir"/>
                <a:sym typeface="Avenir"/>
              </a:rPr>
              <a:t> enables adding or updating packages and libraries in one project without impacting other projects.</a:t>
            </a:r>
            <a:endParaRPr sz="2800">
              <a:solidFill>
                <a:schemeClr val="dk1"/>
              </a:solidFill>
              <a:latin typeface="Avenir"/>
              <a:ea typeface="Avenir"/>
              <a:cs typeface="Avenir"/>
              <a:sym typeface="Avenir"/>
            </a:endParaRPr>
          </a:p>
          <a:p>
            <a:pPr marL="609585" indent="-482588">
              <a:lnSpc>
                <a:spcPct val="115000"/>
              </a:lnSpc>
              <a:spcBef>
                <a:spcPts val="1333"/>
              </a:spcBef>
              <a:buClr>
                <a:schemeClr val="dk1"/>
              </a:buClr>
              <a:buSzPts val="2100"/>
              <a:buChar char="●"/>
            </a:pPr>
            <a:r>
              <a:rPr lang="en" sz="2800" b="1">
                <a:solidFill>
                  <a:schemeClr val="dk1"/>
                </a:solidFill>
                <a:latin typeface="Avenir"/>
                <a:ea typeface="Avenir"/>
                <a:cs typeface="Avenir"/>
                <a:sym typeface="Avenir"/>
              </a:rPr>
              <a:t>Portability:</a:t>
            </a:r>
            <a:r>
              <a:rPr lang="en" sz="2800">
                <a:solidFill>
                  <a:schemeClr val="dk1"/>
                </a:solidFill>
                <a:latin typeface="Avenir"/>
                <a:ea typeface="Avenir"/>
                <a:cs typeface="Avenir"/>
                <a:sym typeface="Avenir"/>
              </a:rPr>
              <a:t> simplifies moving your projects across computers and platforms, streamlining required installations.</a:t>
            </a:r>
            <a:endParaRPr sz="2800">
              <a:solidFill>
                <a:schemeClr val="dk1"/>
              </a:solidFill>
              <a:latin typeface="Avenir"/>
              <a:ea typeface="Avenir"/>
              <a:cs typeface="Avenir"/>
              <a:sym typeface="Avenir"/>
            </a:endParaRPr>
          </a:p>
          <a:p>
            <a:pPr marL="609585" indent="-482588">
              <a:lnSpc>
                <a:spcPct val="115000"/>
              </a:lnSpc>
              <a:spcBef>
                <a:spcPts val="1600"/>
              </a:spcBef>
              <a:buClr>
                <a:schemeClr val="dk1"/>
              </a:buClr>
              <a:buSzPts val="2100"/>
              <a:buChar char="●"/>
            </a:pPr>
            <a:r>
              <a:rPr lang="en" sz="2800" b="1">
                <a:solidFill>
                  <a:schemeClr val="dk1"/>
                </a:solidFill>
                <a:latin typeface="Avenir"/>
                <a:ea typeface="Avenir"/>
                <a:cs typeface="Avenir"/>
                <a:sym typeface="Avenir"/>
              </a:rPr>
              <a:t>Reproducibility:</a:t>
            </a:r>
            <a:r>
              <a:rPr lang="en" sz="2800">
                <a:solidFill>
                  <a:schemeClr val="dk1"/>
                </a:solidFill>
                <a:latin typeface="Avenir"/>
                <a:ea typeface="Avenir"/>
                <a:cs typeface="Avenir"/>
                <a:sym typeface="Avenir"/>
              </a:rPr>
              <a:t> pins precise package versions you rely on, ensuring consistent installations wherever you work.</a:t>
            </a:r>
            <a:endParaRPr sz="2800">
              <a:solidFill>
                <a:schemeClr val="dk1"/>
              </a:solidFill>
              <a:latin typeface="Avenir"/>
              <a:ea typeface="Avenir"/>
              <a:cs typeface="Avenir"/>
              <a:sym typeface="Avenir"/>
            </a:endParaRPr>
          </a:p>
          <a:p>
            <a:pPr>
              <a:lnSpc>
                <a:spcPct val="115000"/>
              </a:lnSpc>
              <a:spcBef>
                <a:spcPts val="1600"/>
              </a:spcBef>
            </a:pPr>
            <a:endParaRPr sz="2400">
              <a:solidFill>
                <a:schemeClr val="dk1"/>
              </a:solidFill>
              <a:latin typeface="Avenir"/>
              <a:ea typeface="Avenir"/>
              <a:cs typeface="Avenir"/>
              <a:sym typeface="Avenir"/>
            </a:endParaRPr>
          </a:p>
          <a:p>
            <a:pPr>
              <a:lnSpc>
                <a:spcPct val="115000"/>
              </a:lnSpc>
              <a:spcBef>
                <a:spcPts val="1600"/>
              </a:spcBef>
            </a:pPr>
            <a:endParaRPr sz="2400">
              <a:solidFill>
                <a:schemeClr val="dk1"/>
              </a:solidFill>
              <a:latin typeface="Avenir"/>
              <a:ea typeface="Avenir"/>
              <a:cs typeface="Avenir"/>
              <a:sym typeface="Avenir"/>
            </a:endParaRPr>
          </a:p>
          <a:p>
            <a:pPr>
              <a:lnSpc>
                <a:spcPct val="115000"/>
              </a:lnSpc>
              <a:spcBef>
                <a:spcPts val="1600"/>
              </a:spcBef>
            </a:pPr>
            <a:endParaRPr sz="2667">
              <a:solidFill>
                <a:schemeClr val="dk1"/>
              </a:solidFill>
              <a:latin typeface="Avenir"/>
              <a:ea typeface="Avenir"/>
              <a:cs typeface="Avenir"/>
              <a:sym typeface="Avenir"/>
            </a:endParaRPr>
          </a:p>
          <a:p>
            <a:pPr>
              <a:lnSpc>
                <a:spcPct val="115000"/>
              </a:lnSpc>
              <a:spcBef>
                <a:spcPts val="1600"/>
              </a:spcBef>
              <a:spcAft>
                <a:spcPts val="1600"/>
              </a:spcAft>
            </a:pPr>
            <a:endParaRPr sz="2400" b="1">
              <a:solidFill>
                <a:srgbClr val="188038"/>
              </a:solidFill>
              <a:latin typeface="Roboto Mono"/>
              <a:ea typeface="Roboto Mono"/>
              <a:cs typeface="Roboto Mono"/>
              <a:sym typeface="Roboto Mono"/>
            </a:endParaRPr>
          </a:p>
        </p:txBody>
      </p:sp>
      <p:pic>
        <p:nvPicPr>
          <p:cNvPr id="756" name="Google Shape;756;p85"/>
          <p:cNvPicPr preferRelativeResize="0"/>
          <p:nvPr/>
        </p:nvPicPr>
        <p:blipFill>
          <a:blip r:embed="rId3">
            <a:alphaModFix/>
          </a:blip>
          <a:stretch>
            <a:fillRect/>
          </a:stretch>
        </p:blipFill>
        <p:spPr>
          <a:xfrm>
            <a:off x="10056768" y="1649634"/>
            <a:ext cx="2002033" cy="2002033"/>
          </a:xfrm>
          <a:prstGeom prst="rect">
            <a:avLst/>
          </a:prstGeom>
          <a:noFill/>
          <a:ln>
            <a:noFill/>
          </a:ln>
        </p:spPr>
      </p:pic>
      <p:pic>
        <p:nvPicPr>
          <p:cNvPr id="757" name="Google Shape;757;p85"/>
          <p:cNvPicPr preferRelativeResize="0"/>
          <p:nvPr/>
        </p:nvPicPr>
        <p:blipFill>
          <a:blip r:embed="rId4">
            <a:alphaModFix/>
          </a:blip>
          <a:stretch>
            <a:fillRect/>
          </a:stretch>
        </p:blipFill>
        <p:spPr>
          <a:xfrm>
            <a:off x="10120729" y="3887295"/>
            <a:ext cx="1874100" cy="187406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62"/>
          <p:cNvSpPr txBox="1">
            <a:spLocks noGrp="1"/>
          </p:cNvSpPr>
          <p:nvPr>
            <p:ph type="title"/>
          </p:nvPr>
        </p:nvSpPr>
        <p:spPr>
          <a:xfrm>
            <a:off x="415600" y="95133"/>
            <a:ext cx="11360800" cy="763600"/>
          </a:xfrm>
          <a:prstGeom prst="rect">
            <a:avLst/>
          </a:prstGeom>
        </p:spPr>
        <p:txBody>
          <a:bodyPr spcFirstLastPara="1" vert="horz" wrap="square" lIns="121900" tIns="121900" rIns="121900" bIns="121900" rtlCol="0" anchor="t" anchorCtr="0">
            <a:noAutofit/>
          </a:bodyPr>
          <a:lstStyle/>
          <a:p>
            <a:pPr>
              <a:buSzPts val="990"/>
            </a:pPr>
            <a:r>
              <a:rPr lang="en" sz="4027" b="1">
                <a:solidFill>
                  <a:srgbClr val="1C4587"/>
                </a:solidFill>
                <a:latin typeface="Century Gothic"/>
                <a:ea typeface="Century Gothic"/>
                <a:cs typeface="Century Gothic"/>
                <a:sym typeface="Century Gothic"/>
              </a:rPr>
              <a:t>More into the problem - The R System</a:t>
            </a:r>
            <a:endParaRPr sz="4027" b="1">
              <a:solidFill>
                <a:srgbClr val="1C4587"/>
              </a:solidFill>
              <a:latin typeface="Century Gothic"/>
              <a:ea typeface="Century Gothic"/>
              <a:cs typeface="Century Gothic"/>
              <a:sym typeface="Century Gothic"/>
            </a:endParaRPr>
          </a:p>
        </p:txBody>
      </p:sp>
      <p:sp>
        <p:nvSpPr>
          <p:cNvPr id="436" name="Google Shape;436;p62"/>
          <p:cNvSpPr txBox="1"/>
          <p:nvPr/>
        </p:nvSpPr>
        <p:spPr>
          <a:xfrm>
            <a:off x="9599667" y="1541433"/>
            <a:ext cx="1817200" cy="615513"/>
          </a:xfrm>
          <a:prstGeom prst="rect">
            <a:avLst/>
          </a:prstGeom>
          <a:noFill/>
          <a:ln>
            <a:noFill/>
          </a:ln>
        </p:spPr>
        <p:txBody>
          <a:bodyPr spcFirstLastPara="1" wrap="square" lIns="121900" tIns="121900" rIns="121900" bIns="121900" anchor="t" anchorCtr="0">
            <a:spAutoFit/>
          </a:bodyPr>
          <a:lstStyle/>
          <a:p>
            <a:endParaRPr sz="2400"/>
          </a:p>
        </p:txBody>
      </p:sp>
      <p:sp>
        <p:nvSpPr>
          <p:cNvPr id="437" name="Google Shape;437;p62"/>
          <p:cNvSpPr txBox="1"/>
          <p:nvPr/>
        </p:nvSpPr>
        <p:spPr>
          <a:xfrm>
            <a:off x="2051267" y="5351301"/>
            <a:ext cx="7374800" cy="1354176"/>
          </a:xfrm>
          <a:prstGeom prst="rect">
            <a:avLst/>
          </a:prstGeom>
          <a:noFill/>
          <a:ln>
            <a:noFill/>
          </a:ln>
        </p:spPr>
        <p:txBody>
          <a:bodyPr spcFirstLastPara="1" wrap="square" lIns="121900" tIns="121900" rIns="121900" bIns="121900" anchor="t" anchorCtr="0">
            <a:spAutoFit/>
          </a:bodyPr>
          <a:lstStyle/>
          <a:p>
            <a:pPr algn="ctr"/>
            <a:r>
              <a:rPr lang="en" sz="2400">
                <a:solidFill>
                  <a:schemeClr val="dk1"/>
                </a:solidFill>
                <a:latin typeface="Avenir"/>
                <a:ea typeface="Avenir"/>
                <a:cs typeface="Avenir"/>
                <a:sym typeface="Avenir"/>
              </a:rPr>
              <a:t>Different projects, different dependencies, but calling from the same library. All projects share the same versions of installed packages.</a:t>
            </a:r>
            <a:endParaRPr sz="2400">
              <a:solidFill>
                <a:schemeClr val="dk1"/>
              </a:solidFill>
              <a:latin typeface="Avenir"/>
              <a:ea typeface="Avenir"/>
              <a:cs typeface="Avenir"/>
              <a:sym typeface="Avenir"/>
            </a:endParaRPr>
          </a:p>
        </p:txBody>
      </p:sp>
      <p:sp>
        <p:nvSpPr>
          <p:cNvPr id="438" name="Google Shape;438;p62"/>
          <p:cNvSpPr txBox="1"/>
          <p:nvPr/>
        </p:nvSpPr>
        <p:spPr>
          <a:xfrm>
            <a:off x="7447600" y="2443501"/>
            <a:ext cx="4328800" cy="871865"/>
          </a:xfrm>
          <a:prstGeom prst="rect">
            <a:avLst/>
          </a:prstGeom>
          <a:noFill/>
          <a:ln>
            <a:noFill/>
          </a:ln>
        </p:spPr>
        <p:txBody>
          <a:bodyPr spcFirstLastPara="1" wrap="square" lIns="121900" tIns="121900" rIns="121900" bIns="121900" anchor="t" anchorCtr="0">
            <a:spAutoFit/>
          </a:bodyPr>
          <a:lstStyle/>
          <a:p>
            <a:r>
              <a:rPr lang="en" sz="1267">
                <a:solidFill>
                  <a:srgbClr val="111827"/>
                </a:solidFill>
                <a:latin typeface="Courier New"/>
                <a:ea typeface="Courier New"/>
                <a:cs typeface="Courier New"/>
                <a:sym typeface="Courier New"/>
              </a:rPr>
              <a:t>.libPaths</a:t>
            </a:r>
            <a:r>
              <a:rPr lang="en" sz="1400">
                <a:solidFill>
                  <a:srgbClr val="374151"/>
                </a:solidFill>
              </a:rPr>
              <a:t> </a:t>
            </a:r>
            <a:r>
              <a:rPr lang="en" sz="1333">
                <a:solidFill>
                  <a:srgbClr val="374151"/>
                </a:solidFill>
                <a:latin typeface="Avenir"/>
                <a:ea typeface="Avenir"/>
                <a:cs typeface="Avenir"/>
                <a:sym typeface="Avenir"/>
              </a:rPr>
              <a:t>gets/sets the library trees within which packages are looked for. Each R session can use multiple library paths (user and system)</a:t>
            </a:r>
            <a:endParaRPr sz="1333">
              <a:latin typeface="Avenir"/>
              <a:ea typeface="Avenir"/>
              <a:cs typeface="Avenir"/>
              <a:sym typeface="Avenir"/>
            </a:endParaRPr>
          </a:p>
        </p:txBody>
      </p:sp>
      <p:pic>
        <p:nvPicPr>
          <p:cNvPr id="439" name="Google Shape;439;p62"/>
          <p:cNvPicPr preferRelativeResize="0"/>
          <p:nvPr/>
        </p:nvPicPr>
        <p:blipFill rotWithShape="1">
          <a:blip r:embed="rId3">
            <a:alphaModFix/>
          </a:blip>
          <a:srcRect t="19393"/>
          <a:stretch/>
        </p:blipFill>
        <p:spPr>
          <a:xfrm>
            <a:off x="1302370" y="1018884"/>
            <a:ext cx="9028095" cy="423081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64"/>
          <p:cNvSpPr txBox="1">
            <a:spLocks noGrp="1"/>
          </p:cNvSpPr>
          <p:nvPr>
            <p:ph type="title"/>
          </p:nvPr>
        </p:nvSpPr>
        <p:spPr>
          <a:xfrm>
            <a:off x="1957700" y="597067"/>
            <a:ext cx="10048000" cy="763600"/>
          </a:xfrm>
          <a:prstGeom prst="rect">
            <a:avLst/>
          </a:prstGeom>
        </p:spPr>
        <p:txBody>
          <a:bodyPr spcFirstLastPara="1" vert="horz" wrap="square" lIns="121900" tIns="121900" rIns="121900" bIns="121900" rtlCol="0" anchor="t" anchorCtr="0">
            <a:noAutofit/>
          </a:bodyPr>
          <a:lstStyle/>
          <a:p>
            <a:pPr>
              <a:buSzPts val="990"/>
            </a:pPr>
            <a:r>
              <a:rPr lang="en" sz="5227" b="1">
                <a:solidFill>
                  <a:srgbClr val="1C4587"/>
                </a:solidFill>
                <a:latin typeface="Century Gothic"/>
                <a:ea typeface="Century Gothic"/>
                <a:cs typeface="Century Gothic"/>
                <a:sym typeface="Century Gothic"/>
              </a:rPr>
              <a:t> RENV</a:t>
            </a:r>
            <a:endParaRPr sz="5227" b="1">
              <a:solidFill>
                <a:srgbClr val="1C4587"/>
              </a:solidFill>
              <a:latin typeface="Century Gothic"/>
              <a:ea typeface="Century Gothic"/>
              <a:cs typeface="Century Gothic"/>
              <a:sym typeface="Century Gothic"/>
            </a:endParaRPr>
          </a:p>
        </p:txBody>
      </p:sp>
      <p:sp>
        <p:nvSpPr>
          <p:cNvPr id="452" name="Google Shape;452;p64"/>
          <p:cNvSpPr txBox="1"/>
          <p:nvPr/>
        </p:nvSpPr>
        <p:spPr>
          <a:xfrm>
            <a:off x="9599667" y="1541433"/>
            <a:ext cx="1817200" cy="615513"/>
          </a:xfrm>
          <a:prstGeom prst="rect">
            <a:avLst/>
          </a:prstGeom>
          <a:noFill/>
          <a:ln>
            <a:noFill/>
          </a:ln>
        </p:spPr>
        <p:txBody>
          <a:bodyPr spcFirstLastPara="1" wrap="square" lIns="121900" tIns="121900" rIns="121900" bIns="121900" anchor="t" anchorCtr="0">
            <a:spAutoFit/>
          </a:bodyPr>
          <a:lstStyle/>
          <a:p>
            <a:endParaRPr sz="2400"/>
          </a:p>
        </p:txBody>
      </p:sp>
      <p:sp>
        <p:nvSpPr>
          <p:cNvPr id="453" name="Google Shape;453;p64"/>
          <p:cNvSpPr txBox="1"/>
          <p:nvPr/>
        </p:nvSpPr>
        <p:spPr>
          <a:xfrm>
            <a:off x="2357917" y="1541433"/>
            <a:ext cx="7123200" cy="615513"/>
          </a:xfrm>
          <a:prstGeom prst="rect">
            <a:avLst/>
          </a:prstGeom>
          <a:noFill/>
          <a:ln>
            <a:noFill/>
          </a:ln>
        </p:spPr>
        <p:txBody>
          <a:bodyPr spcFirstLastPara="1" wrap="square" lIns="121900" tIns="121900" rIns="121900" bIns="121900" anchor="t" anchorCtr="0">
            <a:spAutoFit/>
          </a:bodyPr>
          <a:lstStyle/>
          <a:p>
            <a:pPr algn="ctr"/>
            <a:r>
              <a:rPr lang="en" sz="2400">
                <a:solidFill>
                  <a:schemeClr val="dk1"/>
                </a:solidFill>
                <a:latin typeface="Avenir"/>
                <a:ea typeface="Avenir"/>
                <a:cs typeface="Avenir"/>
                <a:sym typeface="Avenir"/>
              </a:rPr>
              <a:t>A project local library for each project</a:t>
            </a:r>
            <a:endParaRPr sz="2400"/>
          </a:p>
        </p:txBody>
      </p:sp>
      <p:pic>
        <p:nvPicPr>
          <p:cNvPr id="454" name="Google Shape;454;p64"/>
          <p:cNvPicPr preferRelativeResize="0"/>
          <p:nvPr/>
        </p:nvPicPr>
        <p:blipFill>
          <a:blip r:embed="rId3">
            <a:alphaModFix/>
          </a:blip>
          <a:stretch>
            <a:fillRect/>
          </a:stretch>
        </p:blipFill>
        <p:spPr>
          <a:xfrm>
            <a:off x="-5" y="-5"/>
            <a:ext cx="1957700" cy="1957733"/>
          </a:xfrm>
          <a:prstGeom prst="rect">
            <a:avLst/>
          </a:prstGeom>
          <a:noFill/>
          <a:ln>
            <a:noFill/>
          </a:ln>
        </p:spPr>
      </p:pic>
      <p:pic>
        <p:nvPicPr>
          <p:cNvPr id="455" name="Google Shape;455;p64"/>
          <p:cNvPicPr preferRelativeResize="0"/>
          <p:nvPr/>
        </p:nvPicPr>
        <p:blipFill>
          <a:blip r:embed="rId4">
            <a:alphaModFix/>
          </a:blip>
          <a:stretch>
            <a:fillRect/>
          </a:stretch>
        </p:blipFill>
        <p:spPr>
          <a:xfrm>
            <a:off x="2166428" y="2061567"/>
            <a:ext cx="7527880" cy="437656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pic>
        <p:nvPicPr>
          <p:cNvPr id="460" name="Google Shape;460;p65"/>
          <p:cNvPicPr preferRelativeResize="0"/>
          <p:nvPr/>
        </p:nvPicPr>
        <p:blipFill>
          <a:blip r:embed="rId3">
            <a:alphaModFix/>
          </a:blip>
          <a:stretch>
            <a:fillRect/>
          </a:stretch>
        </p:blipFill>
        <p:spPr>
          <a:xfrm>
            <a:off x="-5" y="-5"/>
            <a:ext cx="1957700" cy="1957733"/>
          </a:xfrm>
          <a:prstGeom prst="rect">
            <a:avLst/>
          </a:prstGeom>
          <a:noFill/>
          <a:ln>
            <a:noFill/>
          </a:ln>
        </p:spPr>
      </p:pic>
      <p:sp>
        <p:nvSpPr>
          <p:cNvPr id="461" name="Google Shape;461;p65"/>
          <p:cNvSpPr txBox="1"/>
          <p:nvPr/>
        </p:nvSpPr>
        <p:spPr>
          <a:xfrm>
            <a:off x="2213167" y="1159367"/>
            <a:ext cx="9592000" cy="5191061"/>
          </a:xfrm>
          <a:prstGeom prst="rect">
            <a:avLst/>
          </a:prstGeom>
          <a:noFill/>
          <a:ln>
            <a:noFill/>
          </a:ln>
        </p:spPr>
        <p:txBody>
          <a:bodyPr spcFirstLastPara="1" wrap="square" lIns="121900" tIns="121900" rIns="121900" bIns="121900" anchor="t" anchorCtr="0">
            <a:spAutoFit/>
          </a:bodyPr>
          <a:lstStyle/>
          <a:p>
            <a:endParaRPr sz="2000">
              <a:latin typeface="Avenir"/>
              <a:ea typeface="Avenir"/>
              <a:cs typeface="Avenir"/>
              <a:sym typeface="Avenir"/>
            </a:endParaRPr>
          </a:p>
          <a:p>
            <a:r>
              <a:rPr lang="en" sz="2000">
                <a:latin typeface="Avenir"/>
                <a:ea typeface="Avenir"/>
                <a:cs typeface="Avenir"/>
                <a:sym typeface="Avenir"/>
              </a:rPr>
              <a:t>A dependency management toolkit for project-local libraries of R packages. </a:t>
            </a:r>
            <a:endParaRPr sz="2000"/>
          </a:p>
          <a:p>
            <a:r>
              <a:rPr lang="en" sz="2133">
                <a:solidFill>
                  <a:schemeClr val="dk1"/>
                </a:solidFill>
                <a:highlight>
                  <a:srgbClr val="FFFFFF"/>
                </a:highlight>
                <a:latin typeface="Courier New"/>
                <a:ea typeface="Courier New"/>
                <a:cs typeface="Courier New"/>
                <a:sym typeface="Courier New"/>
              </a:rPr>
              <a:t>install.</a:t>
            </a:r>
            <a:r>
              <a:rPr lang="en" sz="2133">
                <a:solidFill>
                  <a:srgbClr val="0086B3"/>
                </a:solidFill>
                <a:highlight>
                  <a:srgbClr val="FFFFFF"/>
                </a:highlight>
                <a:latin typeface="Courier New"/>
                <a:ea typeface="Courier New"/>
                <a:cs typeface="Courier New"/>
                <a:sym typeface="Courier New"/>
              </a:rPr>
              <a:t>packages</a:t>
            </a:r>
            <a:r>
              <a:rPr lang="en" sz="2133">
                <a:solidFill>
                  <a:srgbClr val="777777"/>
                </a:solidFill>
                <a:highlight>
                  <a:srgbClr val="FFFFFF"/>
                </a:highlight>
                <a:latin typeface="Courier New"/>
                <a:ea typeface="Courier New"/>
                <a:cs typeface="Courier New"/>
                <a:sym typeface="Courier New"/>
              </a:rPr>
              <a:t>(</a:t>
            </a:r>
            <a:r>
              <a:rPr lang="en" sz="2133">
                <a:solidFill>
                  <a:srgbClr val="DD1144"/>
                </a:solidFill>
                <a:highlight>
                  <a:srgbClr val="FFFFFF"/>
                </a:highlight>
                <a:latin typeface="Courier New"/>
                <a:ea typeface="Courier New"/>
                <a:cs typeface="Courier New"/>
                <a:sym typeface="Courier New"/>
              </a:rPr>
              <a:t>"renv"</a:t>
            </a:r>
            <a:r>
              <a:rPr lang="en" sz="2133">
                <a:solidFill>
                  <a:srgbClr val="777777"/>
                </a:solidFill>
                <a:highlight>
                  <a:srgbClr val="FFFFFF"/>
                </a:highlight>
                <a:latin typeface="Courier New"/>
                <a:ea typeface="Courier New"/>
                <a:cs typeface="Courier New"/>
                <a:sym typeface="Courier New"/>
              </a:rPr>
              <a:t>)</a:t>
            </a:r>
            <a:endParaRPr sz="2800"/>
          </a:p>
          <a:p>
            <a:endParaRPr sz="2000"/>
          </a:p>
          <a:p>
            <a:r>
              <a:rPr lang="en" sz="2000" i="1">
                <a:latin typeface="Avenir"/>
                <a:ea typeface="Avenir"/>
                <a:cs typeface="Avenir"/>
                <a:sym typeface="Avenir"/>
              </a:rPr>
              <a:t>Advantages:</a:t>
            </a:r>
            <a:endParaRPr sz="2000" i="1">
              <a:latin typeface="Avenir"/>
              <a:ea typeface="Avenir"/>
              <a:cs typeface="Avenir"/>
              <a:sym typeface="Avenir"/>
            </a:endParaRPr>
          </a:p>
          <a:p>
            <a:endParaRPr sz="2000">
              <a:latin typeface="Avenir"/>
              <a:ea typeface="Avenir"/>
              <a:cs typeface="Avenir"/>
              <a:sym typeface="Avenir"/>
            </a:endParaRPr>
          </a:p>
          <a:p>
            <a:pPr marL="609585" indent="-431789">
              <a:buSzPts val="1500"/>
              <a:buFont typeface="Avenir"/>
              <a:buChar char="●"/>
            </a:pPr>
            <a:r>
              <a:rPr lang="en" sz="2000" b="1">
                <a:latin typeface="Avenir"/>
                <a:ea typeface="Avenir"/>
                <a:cs typeface="Avenir"/>
                <a:sym typeface="Avenir"/>
              </a:rPr>
              <a:t>Isolation</a:t>
            </a:r>
            <a:r>
              <a:rPr lang="en" sz="2000">
                <a:latin typeface="Avenir"/>
                <a:ea typeface="Avenir"/>
                <a:cs typeface="Avenir"/>
                <a:sym typeface="Avenir"/>
              </a:rPr>
              <a:t>: Each project gets its own library of R packages. In this way, you can upgrade and change package versions in one project without worrying about your other projects.</a:t>
            </a:r>
            <a:endParaRPr sz="2000">
              <a:latin typeface="Avenir"/>
              <a:ea typeface="Avenir"/>
              <a:cs typeface="Avenir"/>
              <a:sym typeface="Avenir"/>
            </a:endParaRPr>
          </a:p>
          <a:p>
            <a:pPr marL="609585"/>
            <a:endParaRPr sz="2000">
              <a:latin typeface="Avenir"/>
              <a:ea typeface="Avenir"/>
              <a:cs typeface="Avenir"/>
              <a:sym typeface="Avenir"/>
            </a:endParaRPr>
          </a:p>
          <a:p>
            <a:pPr marL="609585" indent="-431789">
              <a:buSzPts val="1500"/>
              <a:buFont typeface="Avenir"/>
              <a:buChar char="●"/>
            </a:pPr>
            <a:r>
              <a:rPr lang="en" sz="2000" b="1">
                <a:latin typeface="Avenir"/>
                <a:ea typeface="Avenir"/>
                <a:cs typeface="Avenir"/>
                <a:sym typeface="Avenir"/>
              </a:rPr>
              <a:t>Portability: </a:t>
            </a:r>
            <a:r>
              <a:rPr lang="en" sz="2000">
                <a:latin typeface="Avenir"/>
                <a:ea typeface="Avenir"/>
                <a:cs typeface="Avenir"/>
                <a:sym typeface="Avenir"/>
              </a:rPr>
              <a:t>You can more easily share and collaborate on projects while ensuring all are sharing the same common base, by sharing a </a:t>
            </a:r>
            <a:r>
              <a:rPr lang="en" sz="2000" i="1">
                <a:latin typeface="Avenir"/>
                <a:ea typeface="Avenir"/>
                <a:cs typeface="Avenir"/>
                <a:sym typeface="Avenir"/>
              </a:rPr>
              <a:t>lockfile </a:t>
            </a:r>
            <a:r>
              <a:rPr lang="en" sz="2000">
                <a:latin typeface="Avenir"/>
                <a:ea typeface="Avenir"/>
                <a:cs typeface="Avenir"/>
                <a:sym typeface="Avenir"/>
              </a:rPr>
              <a:t>(renv.lock) which captures the state of your R packages.</a:t>
            </a:r>
            <a:endParaRPr sz="2000">
              <a:latin typeface="Avenir"/>
              <a:ea typeface="Avenir"/>
              <a:cs typeface="Avenir"/>
              <a:sym typeface="Avenir"/>
            </a:endParaRPr>
          </a:p>
          <a:p>
            <a:endParaRPr sz="2000">
              <a:latin typeface="Avenir"/>
              <a:ea typeface="Avenir"/>
              <a:cs typeface="Avenir"/>
              <a:sym typeface="Avenir"/>
            </a:endParaRPr>
          </a:p>
          <a:p>
            <a:pPr marL="609585" indent="-431789">
              <a:buSzPts val="1500"/>
              <a:buFont typeface="Avenir"/>
              <a:buChar char="●"/>
            </a:pPr>
            <a:r>
              <a:rPr lang="en" sz="2000" b="1">
                <a:latin typeface="Avenir"/>
                <a:ea typeface="Avenir"/>
                <a:cs typeface="Avenir"/>
                <a:sym typeface="Avenir"/>
              </a:rPr>
              <a:t>Reproducibility:</a:t>
            </a:r>
            <a:r>
              <a:rPr lang="en" sz="2000">
                <a:latin typeface="Avenir"/>
                <a:ea typeface="Avenir"/>
                <a:cs typeface="Avenir"/>
                <a:sym typeface="Avenir"/>
              </a:rPr>
              <a:t> You can restore your R library exactly as specified in the </a:t>
            </a:r>
            <a:r>
              <a:rPr lang="en" sz="2000">
                <a:solidFill>
                  <a:schemeClr val="dk1"/>
                </a:solidFill>
                <a:latin typeface="Avenir"/>
                <a:ea typeface="Avenir"/>
                <a:cs typeface="Avenir"/>
                <a:sym typeface="Avenir"/>
              </a:rPr>
              <a:t>renv.lock file. </a:t>
            </a:r>
            <a:endParaRPr sz="2400"/>
          </a:p>
        </p:txBody>
      </p:sp>
      <p:sp>
        <p:nvSpPr>
          <p:cNvPr id="462" name="Google Shape;462;p65"/>
          <p:cNvSpPr txBox="1"/>
          <p:nvPr/>
        </p:nvSpPr>
        <p:spPr>
          <a:xfrm>
            <a:off x="2096000" y="494467"/>
            <a:ext cx="4000000" cy="968366"/>
          </a:xfrm>
          <a:prstGeom prst="rect">
            <a:avLst/>
          </a:prstGeom>
          <a:noFill/>
          <a:ln>
            <a:noFill/>
          </a:ln>
        </p:spPr>
        <p:txBody>
          <a:bodyPr spcFirstLastPara="1" wrap="square" lIns="121900" tIns="121900" rIns="121900" bIns="121900" anchor="t" anchorCtr="0">
            <a:spAutoFit/>
          </a:bodyPr>
          <a:lstStyle/>
          <a:p>
            <a:r>
              <a:rPr lang="en" sz="4693" b="1">
                <a:solidFill>
                  <a:srgbClr val="1C4587"/>
                </a:solidFill>
                <a:latin typeface="Century Gothic"/>
                <a:ea typeface="Century Gothic"/>
                <a:cs typeface="Century Gothic"/>
                <a:sym typeface="Century Gothic"/>
              </a:rPr>
              <a:t>RENV</a:t>
            </a:r>
            <a:endParaRPr sz="2400"/>
          </a:p>
        </p:txBody>
      </p:sp>
      <p:sp>
        <p:nvSpPr>
          <p:cNvPr id="463" name="Google Shape;463;p65"/>
          <p:cNvSpPr txBox="1"/>
          <p:nvPr/>
        </p:nvSpPr>
        <p:spPr>
          <a:xfrm>
            <a:off x="0" y="6351768"/>
            <a:ext cx="12192000" cy="656421"/>
          </a:xfrm>
          <a:prstGeom prst="rect">
            <a:avLst/>
          </a:prstGeom>
          <a:noFill/>
          <a:ln>
            <a:noFill/>
          </a:ln>
        </p:spPr>
        <p:txBody>
          <a:bodyPr spcFirstLastPara="1" wrap="square" lIns="121900" tIns="121900" rIns="121900" bIns="121900" anchor="t" anchorCtr="0">
            <a:spAutoFit/>
          </a:bodyPr>
          <a:lstStyle/>
          <a:p>
            <a:pPr marL="7924602"/>
            <a:r>
              <a:rPr lang="en" sz="1333" u="sng">
                <a:solidFill>
                  <a:schemeClr val="hlink"/>
                </a:solidFill>
                <a:hlinkClick r:id="rId4"/>
              </a:rPr>
              <a:t>https://rstudio.github.io/renv/articles/renv.html</a:t>
            </a:r>
            <a:endParaRPr sz="1333"/>
          </a:p>
          <a:p>
            <a:pPr marL="7924602"/>
            <a:endParaRPr sz="1333"/>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pic>
        <p:nvPicPr>
          <p:cNvPr id="468" name="Google Shape;468;p66"/>
          <p:cNvPicPr preferRelativeResize="0"/>
          <p:nvPr/>
        </p:nvPicPr>
        <p:blipFill rotWithShape="1">
          <a:blip r:embed="rId3">
            <a:alphaModFix/>
          </a:blip>
          <a:srcRect l="14910" r="31570"/>
          <a:stretch/>
        </p:blipFill>
        <p:spPr>
          <a:xfrm>
            <a:off x="5761901" y="2646801"/>
            <a:ext cx="3311300" cy="2671159"/>
          </a:xfrm>
          <a:prstGeom prst="rect">
            <a:avLst/>
          </a:prstGeom>
          <a:noFill/>
          <a:ln>
            <a:noFill/>
          </a:ln>
        </p:spPr>
      </p:pic>
      <p:pic>
        <p:nvPicPr>
          <p:cNvPr id="469" name="Google Shape;469;p66"/>
          <p:cNvPicPr preferRelativeResize="0"/>
          <p:nvPr/>
        </p:nvPicPr>
        <p:blipFill rotWithShape="1">
          <a:blip r:embed="rId4">
            <a:alphaModFix/>
          </a:blip>
          <a:srcRect l="14118" r="44586"/>
          <a:stretch/>
        </p:blipFill>
        <p:spPr>
          <a:xfrm>
            <a:off x="1053322" y="3555545"/>
            <a:ext cx="2736573" cy="1426823"/>
          </a:xfrm>
          <a:prstGeom prst="rect">
            <a:avLst/>
          </a:prstGeom>
          <a:noFill/>
          <a:ln>
            <a:noFill/>
          </a:ln>
        </p:spPr>
      </p:pic>
      <p:pic>
        <p:nvPicPr>
          <p:cNvPr id="470" name="Google Shape;470;p66"/>
          <p:cNvPicPr preferRelativeResize="0"/>
          <p:nvPr/>
        </p:nvPicPr>
        <p:blipFill rotWithShape="1">
          <a:blip r:embed="rId5">
            <a:alphaModFix/>
          </a:blip>
          <a:srcRect r="50029"/>
          <a:stretch/>
        </p:blipFill>
        <p:spPr>
          <a:xfrm>
            <a:off x="796801" y="2670834"/>
            <a:ext cx="3311300" cy="770812"/>
          </a:xfrm>
          <a:prstGeom prst="rect">
            <a:avLst/>
          </a:prstGeom>
          <a:noFill/>
          <a:ln>
            <a:noFill/>
          </a:ln>
        </p:spPr>
      </p:pic>
      <p:sp>
        <p:nvSpPr>
          <p:cNvPr id="471" name="Google Shape;471;p66"/>
          <p:cNvSpPr txBox="1"/>
          <p:nvPr/>
        </p:nvSpPr>
        <p:spPr>
          <a:xfrm>
            <a:off x="605133" y="212001"/>
            <a:ext cx="6458400" cy="968366"/>
          </a:xfrm>
          <a:prstGeom prst="rect">
            <a:avLst/>
          </a:prstGeom>
          <a:noFill/>
          <a:ln>
            <a:noFill/>
          </a:ln>
        </p:spPr>
        <p:txBody>
          <a:bodyPr spcFirstLastPara="1" wrap="square" lIns="121900" tIns="121900" rIns="121900" bIns="121900" anchor="t" anchorCtr="0">
            <a:spAutoFit/>
          </a:bodyPr>
          <a:lstStyle/>
          <a:p>
            <a:r>
              <a:rPr lang="en" sz="4693" b="1">
                <a:solidFill>
                  <a:srgbClr val="1C4587"/>
                </a:solidFill>
                <a:latin typeface="Century Gothic"/>
                <a:ea typeface="Century Gothic"/>
                <a:cs typeface="Century Gothic"/>
                <a:sym typeface="Century Gothic"/>
              </a:rPr>
              <a:t>RENV Infrastructure</a:t>
            </a:r>
            <a:endParaRPr sz="2400"/>
          </a:p>
        </p:txBody>
      </p:sp>
      <p:sp>
        <p:nvSpPr>
          <p:cNvPr id="472" name="Google Shape;472;p66"/>
          <p:cNvSpPr/>
          <p:nvPr/>
        </p:nvSpPr>
        <p:spPr>
          <a:xfrm>
            <a:off x="3217233" y="1305017"/>
            <a:ext cx="2421600" cy="1241600"/>
          </a:xfrm>
          <a:prstGeom prst="wedgeRoundRectCallout">
            <a:avLst>
              <a:gd name="adj1" fmla="val -53419"/>
              <a:gd name="adj2" fmla="val 81222"/>
              <a:gd name="adj3" fmla="val 0"/>
            </a:avLst>
          </a:prstGeom>
          <a:solidFill>
            <a:srgbClr val="6D9EEB"/>
          </a:solidFill>
          <a:ln>
            <a:noFill/>
          </a:ln>
        </p:spPr>
        <p:txBody>
          <a:bodyPr spcFirstLastPara="1" wrap="square" lIns="121900" tIns="121900" rIns="121900" bIns="121900" anchor="ctr" anchorCtr="0">
            <a:noAutofit/>
          </a:bodyPr>
          <a:lstStyle/>
          <a:p>
            <a:r>
              <a:rPr lang="en" sz="1600">
                <a:solidFill>
                  <a:schemeClr val="dk1"/>
                </a:solidFill>
                <a:latin typeface="Avenir"/>
                <a:ea typeface="Avenir"/>
                <a:cs typeface="Avenir"/>
                <a:sym typeface="Avenir"/>
              </a:rPr>
              <a:t>Used to activate renv for new R sessions launched in the project.</a:t>
            </a:r>
            <a:endParaRPr sz="1600">
              <a:solidFill>
                <a:schemeClr val="dk1"/>
              </a:solidFill>
              <a:latin typeface="Avenir"/>
              <a:ea typeface="Avenir"/>
              <a:cs typeface="Avenir"/>
              <a:sym typeface="Avenir"/>
            </a:endParaRPr>
          </a:p>
        </p:txBody>
      </p:sp>
      <p:sp>
        <p:nvSpPr>
          <p:cNvPr id="473" name="Google Shape;473;p66"/>
          <p:cNvSpPr/>
          <p:nvPr/>
        </p:nvSpPr>
        <p:spPr>
          <a:xfrm>
            <a:off x="2748900" y="5096267"/>
            <a:ext cx="2736400" cy="1426800"/>
          </a:xfrm>
          <a:prstGeom prst="wedgeRoundRectCallout">
            <a:avLst>
              <a:gd name="adj1" fmla="val -65379"/>
              <a:gd name="adj2" fmla="val -63507"/>
              <a:gd name="adj3" fmla="val 0"/>
            </a:avLst>
          </a:prstGeom>
          <a:solidFill>
            <a:srgbClr val="6D9EEB"/>
          </a:solidFill>
          <a:ln>
            <a:noFill/>
          </a:ln>
        </p:spPr>
        <p:txBody>
          <a:bodyPr spcFirstLastPara="1" wrap="square" lIns="121900" tIns="121900" rIns="121900" bIns="121900" anchor="ctr" anchorCtr="0">
            <a:noAutofit/>
          </a:bodyPr>
          <a:lstStyle/>
          <a:p>
            <a:endParaRPr sz="1600">
              <a:latin typeface="Avenir"/>
              <a:ea typeface="Avenir"/>
              <a:cs typeface="Avenir"/>
              <a:sym typeface="Avenir"/>
            </a:endParaRPr>
          </a:p>
          <a:p>
            <a:endParaRPr sz="1600">
              <a:latin typeface="Avenir"/>
              <a:ea typeface="Avenir"/>
              <a:cs typeface="Avenir"/>
              <a:sym typeface="Avenir"/>
            </a:endParaRPr>
          </a:p>
        </p:txBody>
      </p:sp>
      <p:sp>
        <p:nvSpPr>
          <p:cNvPr id="474" name="Google Shape;474;p66"/>
          <p:cNvSpPr txBox="1"/>
          <p:nvPr/>
        </p:nvSpPr>
        <p:spPr>
          <a:xfrm>
            <a:off x="2952100" y="5246067"/>
            <a:ext cx="2421600" cy="1231066"/>
          </a:xfrm>
          <a:prstGeom prst="rect">
            <a:avLst/>
          </a:prstGeom>
          <a:solidFill>
            <a:srgbClr val="6D9EEB"/>
          </a:solidFill>
          <a:ln>
            <a:noFill/>
          </a:ln>
        </p:spPr>
        <p:txBody>
          <a:bodyPr spcFirstLastPara="1" wrap="square" lIns="121900" tIns="121900" rIns="121900" bIns="121900" anchor="t" anchorCtr="0">
            <a:spAutoFit/>
          </a:bodyPr>
          <a:lstStyle/>
          <a:p>
            <a:r>
              <a:rPr lang="en" sz="1600">
                <a:solidFill>
                  <a:schemeClr val="dk1"/>
                </a:solidFill>
                <a:latin typeface="Avenir"/>
                <a:ea typeface="Avenir"/>
                <a:cs typeface="Avenir"/>
                <a:sym typeface="Avenir"/>
              </a:rPr>
              <a:t>The lockfile, describing the state of your project’s library at some point in time.</a:t>
            </a:r>
            <a:endParaRPr sz="2400">
              <a:solidFill>
                <a:schemeClr val="dk1"/>
              </a:solidFill>
              <a:latin typeface="Avenir"/>
              <a:ea typeface="Avenir"/>
              <a:cs typeface="Avenir"/>
              <a:sym typeface="Avenir"/>
            </a:endParaRPr>
          </a:p>
        </p:txBody>
      </p:sp>
      <p:sp>
        <p:nvSpPr>
          <p:cNvPr id="475" name="Google Shape;475;p66"/>
          <p:cNvSpPr/>
          <p:nvPr/>
        </p:nvSpPr>
        <p:spPr>
          <a:xfrm>
            <a:off x="3074767" y="3788967"/>
            <a:ext cx="2564000" cy="386800"/>
          </a:xfrm>
          <a:prstGeom prst="rightArrow">
            <a:avLst>
              <a:gd name="adj1" fmla="val 50000"/>
              <a:gd name="adj2" fmla="val 50000"/>
            </a:avLst>
          </a:prstGeom>
          <a:solidFill>
            <a:srgbClr val="FFC800"/>
          </a:solidFill>
          <a:ln>
            <a:noFill/>
          </a:ln>
        </p:spPr>
        <p:txBody>
          <a:bodyPr spcFirstLastPara="1" wrap="square" lIns="121900" tIns="121900" rIns="121900" bIns="121900" anchor="ctr" anchorCtr="0">
            <a:noAutofit/>
          </a:bodyPr>
          <a:lstStyle/>
          <a:p>
            <a:endParaRPr sz="2400"/>
          </a:p>
        </p:txBody>
      </p:sp>
      <p:sp>
        <p:nvSpPr>
          <p:cNvPr id="476" name="Google Shape;476;p66"/>
          <p:cNvSpPr txBox="1"/>
          <p:nvPr/>
        </p:nvSpPr>
        <p:spPr>
          <a:xfrm>
            <a:off x="8487933" y="2816733"/>
            <a:ext cx="3500400" cy="738623"/>
          </a:xfrm>
          <a:prstGeom prst="rect">
            <a:avLst/>
          </a:prstGeom>
          <a:noFill/>
          <a:ln>
            <a:noFill/>
          </a:ln>
        </p:spPr>
        <p:txBody>
          <a:bodyPr spcFirstLastPara="1" wrap="square" lIns="121900" tIns="121900" rIns="121900" bIns="121900" anchor="t" anchorCtr="0">
            <a:spAutoFit/>
          </a:bodyPr>
          <a:lstStyle/>
          <a:p>
            <a:pPr>
              <a:buClr>
                <a:schemeClr val="dk1"/>
              </a:buClr>
              <a:buSzPts val="1100"/>
            </a:pPr>
            <a:r>
              <a:rPr lang="en" sz="1600">
                <a:solidFill>
                  <a:schemeClr val="dk1"/>
                </a:solidFill>
                <a:highlight>
                  <a:srgbClr val="FFFFFF"/>
                </a:highlight>
                <a:latin typeface="Avenir"/>
                <a:ea typeface="Avenir"/>
                <a:cs typeface="Avenir"/>
                <a:sym typeface="Avenir"/>
              </a:rPr>
              <a:t>The activation script run by the project </a:t>
            </a:r>
            <a:r>
              <a:rPr lang="en" sz="1600">
                <a:solidFill>
                  <a:schemeClr val="dk1"/>
                </a:solidFill>
                <a:highlight>
                  <a:srgbClr val="F6F6F6"/>
                </a:highlight>
                <a:latin typeface="Avenir"/>
                <a:ea typeface="Avenir"/>
                <a:cs typeface="Avenir"/>
                <a:sym typeface="Avenir"/>
              </a:rPr>
              <a:t>.Rprofile</a:t>
            </a:r>
            <a:r>
              <a:rPr lang="en" sz="1600">
                <a:solidFill>
                  <a:schemeClr val="dk1"/>
                </a:solidFill>
                <a:highlight>
                  <a:srgbClr val="FFFFFF"/>
                </a:highlight>
                <a:latin typeface="Avenir"/>
                <a:ea typeface="Avenir"/>
                <a:cs typeface="Avenir"/>
                <a:sym typeface="Avenir"/>
              </a:rPr>
              <a:t>.</a:t>
            </a:r>
            <a:endParaRPr sz="1600">
              <a:solidFill>
                <a:schemeClr val="dk1"/>
              </a:solidFill>
              <a:latin typeface="Avenir"/>
              <a:ea typeface="Avenir"/>
              <a:cs typeface="Avenir"/>
              <a:sym typeface="Avenir"/>
            </a:endParaRPr>
          </a:p>
        </p:txBody>
      </p:sp>
      <p:sp>
        <p:nvSpPr>
          <p:cNvPr id="477" name="Google Shape;477;p66"/>
          <p:cNvSpPr txBox="1"/>
          <p:nvPr/>
        </p:nvSpPr>
        <p:spPr>
          <a:xfrm>
            <a:off x="7978867" y="3816185"/>
            <a:ext cx="3500400" cy="492402"/>
          </a:xfrm>
          <a:prstGeom prst="rect">
            <a:avLst/>
          </a:prstGeom>
          <a:noFill/>
          <a:ln>
            <a:noFill/>
          </a:ln>
        </p:spPr>
        <p:txBody>
          <a:bodyPr spcFirstLastPara="1" wrap="square" lIns="121900" tIns="121900" rIns="121900" bIns="121900" anchor="t" anchorCtr="0">
            <a:spAutoFit/>
          </a:bodyPr>
          <a:lstStyle/>
          <a:p>
            <a:r>
              <a:rPr lang="en" sz="1600">
                <a:solidFill>
                  <a:schemeClr val="dk1"/>
                </a:solidFill>
                <a:highlight>
                  <a:srgbClr val="FFFFFF"/>
                </a:highlight>
                <a:latin typeface="Avenir"/>
                <a:ea typeface="Avenir"/>
                <a:cs typeface="Avenir"/>
                <a:sym typeface="Avenir"/>
              </a:rPr>
              <a:t>The private project library</a:t>
            </a:r>
            <a:endParaRPr sz="1600">
              <a:solidFill>
                <a:schemeClr val="dk1"/>
              </a:solidFill>
              <a:latin typeface="Avenir"/>
              <a:ea typeface="Avenir"/>
              <a:cs typeface="Avenir"/>
              <a:sym typeface="Avenir"/>
            </a:endParaRPr>
          </a:p>
        </p:txBody>
      </p:sp>
      <p:sp>
        <p:nvSpPr>
          <p:cNvPr id="478" name="Google Shape;478;p66"/>
          <p:cNvSpPr txBox="1"/>
          <p:nvPr/>
        </p:nvSpPr>
        <p:spPr>
          <a:xfrm>
            <a:off x="9073200" y="4467667"/>
            <a:ext cx="2828400" cy="1231066"/>
          </a:xfrm>
          <a:prstGeom prst="rect">
            <a:avLst/>
          </a:prstGeom>
          <a:noFill/>
          <a:ln>
            <a:noFill/>
          </a:ln>
        </p:spPr>
        <p:txBody>
          <a:bodyPr spcFirstLastPara="1" wrap="square" lIns="121900" tIns="121900" rIns="121900" bIns="121900" anchor="t" anchorCtr="0">
            <a:spAutoFit/>
          </a:bodyPr>
          <a:lstStyle/>
          <a:p>
            <a:r>
              <a:rPr lang="en" sz="1600">
                <a:solidFill>
                  <a:schemeClr val="dk1"/>
                </a:solidFill>
                <a:highlight>
                  <a:srgbClr val="FFFFFF"/>
                </a:highlight>
                <a:latin typeface="Avenir"/>
                <a:ea typeface="Avenir"/>
                <a:cs typeface="Avenir"/>
                <a:sym typeface="Avenir"/>
              </a:rPr>
              <a:t>Project-local settings that can be used to adjust the behavior of </a:t>
            </a:r>
            <a:r>
              <a:rPr lang="en" sz="1267">
                <a:solidFill>
                  <a:schemeClr val="dk1"/>
                </a:solidFill>
                <a:highlight>
                  <a:srgbClr val="F6F6F6"/>
                </a:highlight>
                <a:latin typeface="Avenir"/>
                <a:ea typeface="Avenir"/>
                <a:cs typeface="Avenir"/>
                <a:sym typeface="Avenir"/>
              </a:rPr>
              <a:t>renv</a:t>
            </a:r>
            <a:r>
              <a:rPr lang="en" sz="1600">
                <a:solidFill>
                  <a:schemeClr val="dk1"/>
                </a:solidFill>
                <a:highlight>
                  <a:srgbClr val="FFFFFF"/>
                </a:highlight>
                <a:latin typeface="Avenir"/>
                <a:ea typeface="Avenir"/>
                <a:cs typeface="Avenir"/>
                <a:sym typeface="Avenir"/>
              </a:rPr>
              <a:t> with your particular project.</a:t>
            </a:r>
            <a:endParaRPr sz="2400">
              <a:solidFill>
                <a:schemeClr val="dk1"/>
              </a:solidFill>
              <a:latin typeface="Avenir"/>
              <a:ea typeface="Avenir"/>
              <a:cs typeface="Avenir"/>
              <a:sym typeface="Aveni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67"/>
          <p:cNvSpPr txBox="1">
            <a:spLocks noGrp="1"/>
          </p:cNvSpPr>
          <p:nvPr>
            <p:ph type="title"/>
          </p:nvPr>
        </p:nvSpPr>
        <p:spPr>
          <a:xfrm>
            <a:off x="415600" y="362200"/>
            <a:ext cx="11360800" cy="763600"/>
          </a:xfrm>
          <a:prstGeom prst="rect">
            <a:avLst/>
          </a:prstGeom>
        </p:spPr>
        <p:txBody>
          <a:bodyPr spcFirstLastPara="1" vert="horz" wrap="square" lIns="121900" tIns="121900" rIns="121900" bIns="121900" rtlCol="0" anchor="t" anchorCtr="0">
            <a:noAutofit/>
          </a:bodyPr>
          <a:lstStyle/>
          <a:p>
            <a:pPr>
              <a:buSzPts val="990"/>
            </a:pPr>
            <a:r>
              <a:rPr lang="en" sz="4293" b="1">
                <a:solidFill>
                  <a:srgbClr val="1C4587"/>
                </a:solidFill>
                <a:latin typeface="Century Gothic"/>
                <a:ea typeface="Century Gothic"/>
                <a:cs typeface="Century Gothic"/>
                <a:sym typeface="Century Gothic"/>
              </a:rPr>
              <a:t>Anatomy of renv.lock file</a:t>
            </a:r>
            <a:endParaRPr sz="4293" b="1">
              <a:solidFill>
                <a:srgbClr val="1C4587"/>
              </a:solidFill>
              <a:latin typeface="Century Gothic"/>
              <a:ea typeface="Century Gothic"/>
              <a:cs typeface="Century Gothic"/>
              <a:sym typeface="Century Gothic"/>
            </a:endParaRPr>
          </a:p>
        </p:txBody>
      </p:sp>
      <p:pic>
        <p:nvPicPr>
          <p:cNvPr id="484" name="Google Shape;484;p67"/>
          <p:cNvPicPr preferRelativeResize="0"/>
          <p:nvPr/>
        </p:nvPicPr>
        <p:blipFill>
          <a:blip r:embed="rId3">
            <a:alphaModFix/>
          </a:blip>
          <a:stretch>
            <a:fillRect/>
          </a:stretch>
        </p:blipFill>
        <p:spPr>
          <a:xfrm>
            <a:off x="550434" y="1452767"/>
            <a:ext cx="6617569" cy="4880567"/>
          </a:xfrm>
          <a:prstGeom prst="rect">
            <a:avLst/>
          </a:prstGeom>
          <a:noFill/>
          <a:ln>
            <a:noFill/>
          </a:ln>
        </p:spPr>
      </p:pic>
      <p:sp>
        <p:nvSpPr>
          <p:cNvPr id="485" name="Google Shape;485;p67"/>
          <p:cNvSpPr txBox="1"/>
          <p:nvPr/>
        </p:nvSpPr>
        <p:spPr>
          <a:xfrm>
            <a:off x="7283633" y="1143518"/>
            <a:ext cx="4372800" cy="5382267"/>
          </a:xfrm>
          <a:prstGeom prst="rect">
            <a:avLst/>
          </a:prstGeom>
          <a:noFill/>
          <a:ln>
            <a:noFill/>
          </a:ln>
        </p:spPr>
        <p:txBody>
          <a:bodyPr spcFirstLastPara="1" wrap="square" lIns="121900" tIns="121900" rIns="121900" bIns="121900" anchor="t" anchorCtr="0">
            <a:spAutoFit/>
          </a:bodyPr>
          <a:lstStyle/>
          <a:p>
            <a:pPr>
              <a:lnSpc>
                <a:spcPct val="115000"/>
              </a:lnSpc>
            </a:pPr>
            <a:endParaRPr sz="2533">
              <a:solidFill>
                <a:schemeClr val="dk1"/>
              </a:solidFill>
              <a:highlight>
                <a:srgbClr val="FFFFFF"/>
              </a:highlight>
              <a:latin typeface="Avenir"/>
              <a:ea typeface="Avenir"/>
              <a:cs typeface="Avenir"/>
              <a:sym typeface="Avenir"/>
            </a:endParaRPr>
          </a:p>
          <a:p>
            <a:pPr marL="609585" indent="-465655">
              <a:lnSpc>
                <a:spcPct val="115000"/>
              </a:lnSpc>
              <a:spcBef>
                <a:spcPts val="1600"/>
              </a:spcBef>
              <a:buClr>
                <a:schemeClr val="dk1"/>
              </a:buClr>
              <a:buSzPts val="1900"/>
              <a:buFont typeface="Roboto"/>
              <a:buAutoNum type="arabicPeriod"/>
            </a:pPr>
            <a:r>
              <a:rPr lang="en" sz="2533">
                <a:solidFill>
                  <a:schemeClr val="dk1"/>
                </a:solidFill>
                <a:highlight>
                  <a:srgbClr val="FFFFFF"/>
                </a:highlight>
                <a:latin typeface="Avenir"/>
                <a:ea typeface="Avenir"/>
                <a:cs typeface="Avenir"/>
                <a:sym typeface="Avenir"/>
              </a:rPr>
              <a:t>The version of </a:t>
            </a:r>
            <a:r>
              <a:rPr lang="en" sz="2533">
                <a:solidFill>
                  <a:schemeClr val="dk1"/>
                </a:solidFill>
                <a:highlight>
                  <a:srgbClr val="F6F6F6"/>
                </a:highlight>
                <a:latin typeface="Avenir"/>
                <a:ea typeface="Avenir"/>
                <a:cs typeface="Avenir"/>
                <a:sym typeface="Avenir"/>
              </a:rPr>
              <a:t>R</a:t>
            </a:r>
            <a:r>
              <a:rPr lang="en" sz="2533">
                <a:solidFill>
                  <a:schemeClr val="dk1"/>
                </a:solidFill>
                <a:highlight>
                  <a:srgbClr val="FFFFFF"/>
                </a:highlight>
                <a:latin typeface="Avenir"/>
                <a:ea typeface="Avenir"/>
                <a:cs typeface="Avenir"/>
                <a:sym typeface="Avenir"/>
              </a:rPr>
              <a:t> used in that project;</a:t>
            </a:r>
            <a:endParaRPr sz="2533">
              <a:solidFill>
                <a:schemeClr val="dk1"/>
              </a:solidFill>
              <a:highlight>
                <a:srgbClr val="FFFFFF"/>
              </a:highlight>
              <a:latin typeface="Avenir"/>
              <a:ea typeface="Avenir"/>
              <a:cs typeface="Avenir"/>
              <a:sym typeface="Avenir"/>
            </a:endParaRPr>
          </a:p>
          <a:p>
            <a:pPr marL="609585" indent="-465655">
              <a:lnSpc>
                <a:spcPct val="115000"/>
              </a:lnSpc>
              <a:buClr>
                <a:schemeClr val="dk1"/>
              </a:buClr>
              <a:buSzPts val="1900"/>
              <a:buFont typeface="Avenir"/>
              <a:buAutoNum type="arabicPeriod"/>
            </a:pPr>
            <a:r>
              <a:rPr lang="en" sz="2533">
                <a:solidFill>
                  <a:schemeClr val="dk1"/>
                </a:solidFill>
                <a:highlight>
                  <a:srgbClr val="FFFFFF"/>
                </a:highlight>
                <a:latin typeface="Avenir"/>
                <a:ea typeface="Avenir"/>
                <a:cs typeface="Avenir"/>
                <a:sym typeface="Avenir"/>
              </a:rPr>
              <a:t>The R repositories that were active when the lockfile was created;</a:t>
            </a:r>
            <a:endParaRPr sz="2533">
              <a:solidFill>
                <a:schemeClr val="dk1"/>
              </a:solidFill>
              <a:highlight>
                <a:srgbClr val="FFFFFF"/>
              </a:highlight>
              <a:latin typeface="Avenir"/>
              <a:ea typeface="Avenir"/>
              <a:cs typeface="Avenir"/>
              <a:sym typeface="Avenir"/>
            </a:endParaRPr>
          </a:p>
          <a:p>
            <a:pPr marL="609585" indent="-465655">
              <a:lnSpc>
                <a:spcPct val="115000"/>
              </a:lnSpc>
              <a:buClr>
                <a:schemeClr val="dk1"/>
              </a:buClr>
              <a:buSzPts val="1900"/>
              <a:buFont typeface="Avenir"/>
              <a:buAutoNum type="arabicPeriod"/>
            </a:pPr>
            <a:r>
              <a:rPr lang="en" sz="2533" i="1">
                <a:solidFill>
                  <a:schemeClr val="dk1"/>
                </a:solidFill>
                <a:highlight>
                  <a:srgbClr val="FFFFFF"/>
                </a:highlight>
                <a:latin typeface="Avenir"/>
                <a:ea typeface="Avenir"/>
                <a:cs typeface="Avenir"/>
                <a:sym typeface="Avenir"/>
              </a:rPr>
              <a:t>Package records</a:t>
            </a:r>
            <a:r>
              <a:rPr lang="en" sz="2533">
                <a:solidFill>
                  <a:schemeClr val="dk1"/>
                </a:solidFill>
                <a:highlight>
                  <a:srgbClr val="FFFFFF"/>
                </a:highlight>
                <a:latin typeface="Avenir"/>
                <a:ea typeface="Avenir"/>
                <a:cs typeface="Avenir"/>
                <a:sym typeface="Avenir"/>
              </a:rPr>
              <a:t> defining each R package, their version, and their installation source.</a:t>
            </a:r>
            <a:endParaRPr sz="2533">
              <a:solidFill>
                <a:schemeClr val="dk1"/>
              </a:solidFill>
              <a:highlight>
                <a:srgbClr val="FFFFFF"/>
              </a:highlight>
              <a:latin typeface="Avenir"/>
              <a:ea typeface="Avenir"/>
              <a:cs typeface="Avenir"/>
              <a:sym typeface="Avenir"/>
            </a:endParaRPr>
          </a:p>
        </p:txBody>
      </p:sp>
      <p:sp>
        <p:nvSpPr>
          <p:cNvPr id="486" name="Google Shape;486;p67"/>
          <p:cNvSpPr txBox="1"/>
          <p:nvPr/>
        </p:nvSpPr>
        <p:spPr>
          <a:xfrm>
            <a:off x="3816200" y="2364433"/>
            <a:ext cx="390400" cy="615513"/>
          </a:xfrm>
          <a:prstGeom prst="rect">
            <a:avLst/>
          </a:prstGeom>
          <a:noFill/>
          <a:ln>
            <a:noFill/>
          </a:ln>
        </p:spPr>
        <p:txBody>
          <a:bodyPr spcFirstLastPara="1" wrap="square" lIns="121900" tIns="121900" rIns="121900" bIns="121900" anchor="t" anchorCtr="0">
            <a:spAutoFit/>
          </a:bodyPr>
          <a:lstStyle/>
          <a:p>
            <a:r>
              <a:rPr lang="en" sz="2400" b="1">
                <a:solidFill>
                  <a:srgbClr val="C00000"/>
                </a:solidFill>
              </a:rPr>
              <a:t>2</a:t>
            </a:r>
            <a:endParaRPr sz="2400" b="1">
              <a:solidFill>
                <a:srgbClr val="C00000"/>
              </a:solidFill>
            </a:endParaRPr>
          </a:p>
        </p:txBody>
      </p:sp>
      <p:sp>
        <p:nvSpPr>
          <p:cNvPr id="487" name="Google Shape;487;p67"/>
          <p:cNvSpPr txBox="1"/>
          <p:nvPr/>
        </p:nvSpPr>
        <p:spPr>
          <a:xfrm>
            <a:off x="2390536" y="1679603"/>
            <a:ext cx="390400" cy="615513"/>
          </a:xfrm>
          <a:prstGeom prst="rect">
            <a:avLst/>
          </a:prstGeom>
          <a:noFill/>
          <a:ln>
            <a:noFill/>
          </a:ln>
        </p:spPr>
        <p:txBody>
          <a:bodyPr spcFirstLastPara="1" wrap="square" lIns="121900" tIns="121900" rIns="121900" bIns="121900" anchor="t" anchorCtr="0">
            <a:spAutoFit/>
          </a:bodyPr>
          <a:lstStyle/>
          <a:p>
            <a:r>
              <a:rPr lang="en" sz="2400" b="1">
                <a:solidFill>
                  <a:srgbClr val="C00000"/>
                </a:solidFill>
              </a:rPr>
              <a:t>1</a:t>
            </a:r>
            <a:endParaRPr sz="2400" b="1">
              <a:solidFill>
                <a:srgbClr val="C00000"/>
              </a:solidFill>
            </a:endParaRPr>
          </a:p>
        </p:txBody>
      </p:sp>
      <p:sp>
        <p:nvSpPr>
          <p:cNvPr id="488" name="Google Shape;488;p67"/>
          <p:cNvSpPr txBox="1"/>
          <p:nvPr/>
        </p:nvSpPr>
        <p:spPr>
          <a:xfrm>
            <a:off x="2758267" y="3539533"/>
            <a:ext cx="390400" cy="615513"/>
          </a:xfrm>
          <a:prstGeom prst="rect">
            <a:avLst/>
          </a:prstGeom>
          <a:noFill/>
          <a:ln>
            <a:noFill/>
          </a:ln>
        </p:spPr>
        <p:txBody>
          <a:bodyPr spcFirstLastPara="1" wrap="square" lIns="121900" tIns="121900" rIns="121900" bIns="121900" anchor="t" anchorCtr="0">
            <a:spAutoFit/>
          </a:bodyPr>
          <a:lstStyle/>
          <a:p>
            <a:r>
              <a:rPr lang="en" sz="2400" b="1">
                <a:solidFill>
                  <a:srgbClr val="C00000"/>
                </a:solidFill>
              </a:rPr>
              <a:t>3</a:t>
            </a:r>
            <a:endParaRPr sz="2400" b="1">
              <a:solidFill>
                <a:srgbClr val="C00000"/>
              </a:solidFill>
            </a:endParaRPr>
          </a:p>
        </p:txBody>
      </p:sp>
      <p:sp>
        <p:nvSpPr>
          <p:cNvPr id="489" name="Google Shape;489;p67"/>
          <p:cNvSpPr txBox="1"/>
          <p:nvPr/>
        </p:nvSpPr>
        <p:spPr>
          <a:xfrm>
            <a:off x="2901800" y="4917833"/>
            <a:ext cx="390400" cy="615513"/>
          </a:xfrm>
          <a:prstGeom prst="rect">
            <a:avLst/>
          </a:prstGeom>
          <a:noFill/>
          <a:ln>
            <a:noFill/>
          </a:ln>
        </p:spPr>
        <p:txBody>
          <a:bodyPr spcFirstLastPara="1" wrap="square" lIns="121900" tIns="121900" rIns="121900" bIns="121900" anchor="t" anchorCtr="0">
            <a:spAutoFit/>
          </a:bodyPr>
          <a:lstStyle/>
          <a:p>
            <a:r>
              <a:rPr lang="en" sz="2400" b="1">
                <a:solidFill>
                  <a:srgbClr val="C00000"/>
                </a:solidFill>
              </a:rPr>
              <a:t>3</a:t>
            </a:r>
            <a:endParaRPr sz="2400" b="1">
              <a:solidFill>
                <a:srgbClr val="C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5" name="Google Shape;445;p63"/>
          <p:cNvSpPr txBox="1"/>
          <p:nvPr/>
        </p:nvSpPr>
        <p:spPr>
          <a:xfrm>
            <a:off x="528933" y="570367"/>
            <a:ext cx="10418800" cy="861734"/>
          </a:xfrm>
          <a:prstGeom prst="rect">
            <a:avLst/>
          </a:prstGeom>
          <a:noFill/>
          <a:ln>
            <a:noFill/>
          </a:ln>
        </p:spPr>
        <p:txBody>
          <a:bodyPr spcFirstLastPara="1" wrap="square" lIns="121900" tIns="121900" rIns="121900" bIns="121900" anchor="t" anchorCtr="0">
            <a:spAutoFit/>
          </a:bodyPr>
          <a:lstStyle/>
          <a:p>
            <a:r>
              <a:rPr lang="en" sz="4000" b="1" dirty="0">
                <a:solidFill>
                  <a:srgbClr val="004B83"/>
                </a:solidFill>
                <a:latin typeface="Century Gothic"/>
                <a:ea typeface="Century Gothic"/>
                <a:cs typeface="Century Gothic"/>
                <a:sym typeface="Century Gothic"/>
              </a:rPr>
              <a:t>From the start of a project</a:t>
            </a:r>
            <a:endParaRPr sz="4000" b="1" dirty="0">
              <a:solidFill>
                <a:srgbClr val="004B83"/>
              </a:solidFill>
              <a:latin typeface="Century Gothic"/>
              <a:ea typeface="Century Gothic"/>
              <a:cs typeface="Century Gothic"/>
              <a:sym typeface="Century Gothic"/>
            </a:endParaRPr>
          </a:p>
        </p:txBody>
      </p:sp>
      <p:sp>
        <p:nvSpPr>
          <p:cNvPr id="446" name="Google Shape;446;p63"/>
          <p:cNvSpPr txBox="1"/>
          <p:nvPr/>
        </p:nvSpPr>
        <p:spPr>
          <a:xfrm>
            <a:off x="749400" y="5691466"/>
            <a:ext cx="10418800" cy="861734"/>
          </a:xfrm>
          <a:prstGeom prst="rect">
            <a:avLst/>
          </a:prstGeom>
          <a:noFill/>
          <a:ln>
            <a:noFill/>
          </a:ln>
        </p:spPr>
        <p:txBody>
          <a:bodyPr spcFirstLastPara="1" wrap="square" lIns="121900" tIns="121900" rIns="121900" bIns="121900" anchor="t" anchorCtr="0">
            <a:spAutoFit/>
          </a:bodyPr>
          <a:lstStyle/>
          <a:p>
            <a:r>
              <a:rPr lang="en" sz="4000" b="1" dirty="0">
                <a:solidFill>
                  <a:srgbClr val="004B83"/>
                </a:solidFill>
                <a:latin typeface="Century Gothic"/>
                <a:ea typeface="Century Gothic"/>
                <a:cs typeface="Century Gothic"/>
                <a:sym typeface="Century Gothic"/>
              </a:rPr>
              <a:t>Have you ever used it?</a:t>
            </a:r>
            <a:endParaRPr sz="4000" b="1" dirty="0">
              <a:solidFill>
                <a:srgbClr val="004B83"/>
              </a:solidFill>
              <a:latin typeface="Century Gothic"/>
              <a:ea typeface="Century Gothic"/>
              <a:cs typeface="Century Gothic"/>
              <a:sym typeface="Century Gothic"/>
            </a:endParaRPr>
          </a:p>
        </p:txBody>
      </p:sp>
      <p:pic>
        <p:nvPicPr>
          <p:cNvPr id="3" name="Picture 2" descr="A screenshot of a project&#10;&#10;Description automatically generated">
            <a:extLst>
              <a:ext uri="{FF2B5EF4-FFF2-40B4-BE49-F238E27FC236}">
                <a16:creationId xmlns:a16="http://schemas.microsoft.com/office/drawing/2014/main" id="{D0DA1D34-90D3-BE3C-9DBF-4EEE31F4E3D5}"/>
              </a:ext>
            </a:extLst>
          </p:cNvPr>
          <p:cNvPicPr>
            <a:picLocks noChangeAspect="1"/>
          </p:cNvPicPr>
          <p:nvPr/>
        </p:nvPicPr>
        <p:blipFill>
          <a:blip r:embed="rId3"/>
          <a:stretch>
            <a:fillRect/>
          </a:stretch>
        </p:blipFill>
        <p:spPr>
          <a:xfrm>
            <a:off x="3503484" y="1639951"/>
            <a:ext cx="5185032" cy="39624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69"/>
          <p:cNvSpPr txBox="1">
            <a:spLocks noGrp="1"/>
          </p:cNvSpPr>
          <p:nvPr>
            <p:ph type="ctrTitle"/>
          </p:nvPr>
        </p:nvSpPr>
        <p:spPr>
          <a:xfrm>
            <a:off x="1957700" y="450467"/>
            <a:ext cx="9624700" cy="1056800"/>
          </a:xfrm>
          <a:prstGeom prst="rect">
            <a:avLst/>
          </a:prstGeom>
        </p:spPr>
        <p:txBody>
          <a:bodyPr spcFirstLastPara="1" vert="horz" wrap="square" lIns="121900" tIns="121900" rIns="121900" bIns="121900" rtlCol="0" anchor="b" anchorCtr="0">
            <a:noAutofit/>
          </a:bodyPr>
          <a:lstStyle/>
          <a:p>
            <a:pPr algn="l">
              <a:spcBef>
                <a:spcPts val="0"/>
              </a:spcBef>
              <a:buSzPts val="990"/>
            </a:pPr>
            <a:r>
              <a:rPr lang="en" sz="5200" b="1" dirty="0">
                <a:solidFill>
                  <a:srgbClr val="1C4587"/>
                </a:solidFill>
                <a:latin typeface="Century Gothic"/>
                <a:ea typeface="Century Gothic"/>
                <a:cs typeface="Century Gothic"/>
                <a:sym typeface="Century Gothic"/>
              </a:rPr>
              <a:t>Or for an existing project</a:t>
            </a:r>
            <a:endParaRPr sz="5200" b="1" dirty="0">
              <a:solidFill>
                <a:srgbClr val="1C4587"/>
              </a:solidFill>
              <a:latin typeface="Century Gothic"/>
              <a:ea typeface="Century Gothic"/>
              <a:cs typeface="Century Gothic"/>
              <a:sym typeface="Century Gothic"/>
            </a:endParaRPr>
          </a:p>
        </p:txBody>
      </p:sp>
      <p:pic>
        <p:nvPicPr>
          <p:cNvPr id="502" name="Google Shape;502;p69"/>
          <p:cNvPicPr preferRelativeResize="0"/>
          <p:nvPr/>
        </p:nvPicPr>
        <p:blipFill>
          <a:blip r:embed="rId3">
            <a:alphaModFix/>
          </a:blip>
          <a:stretch>
            <a:fillRect/>
          </a:stretch>
        </p:blipFill>
        <p:spPr>
          <a:xfrm>
            <a:off x="-5" y="-5"/>
            <a:ext cx="1957700" cy="1957733"/>
          </a:xfrm>
          <a:prstGeom prst="rect">
            <a:avLst/>
          </a:prstGeom>
          <a:noFill/>
          <a:ln>
            <a:noFill/>
          </a:ln>
        </p:spPr>
      </p:pic>
      <p:sp>
        <p:nvSpPr>
          <p:cNvPr id="503" name="Google Shape;503;p69"/>
          <p:cNvSpPr txBox="1"/>
          <p:nvPr/>
        </p:nvSpPr>
        <p:spPr>
          <a:xfrm>
            <a:off x="1388833" y="2122700"/>
            <a:ext cx="10306400" cy="615513"/>
          </a:xfrm>
          <a:prstGeom prst="rect">
            <a:avLst/>
          </a:prstGeom>
          <a:noFill/>
          <a:ln>
            <a:noFill/>
          </a:ln>
        </p:spPr>
        <p:txBody>
          <a:bodyPr spcFirstLastPara="1" wrap="square" lIns="121900" tIns="121900" rIns="121900" bIns="121900" anchor="t" anchorCtr="0">
            <a:spAutoFit/>
          </a:bodyPr>
          <a:lstStyle/>
          <a:p>
            <a:endParaRPr sz="2400"/>
          </a:p>
        </p:txBody>
      </p:sp>
      <p:pic>
        <p:nvPicPr>
          <p:cNvPr id="504" name="Google Shape;504;p69"/>
          <p:cNvPicPr preferRelativeResize="0"/>
          <p:nvPr/>
        </p:nvPicPr>
        <p:blipFill>
          <a:blip r:embed="rId4">
            <a:alphaModFix/>
          </a:blip>
          <a:stretch>
            <a:fillRect/>
          </a:stretch>
        </p:blipFill>
        <p:spPr>
          <a:xfrm>
            <a:off x="2254334" y="1622600"/>
            <a:ext cx="5240167" cy="486256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70"/>
          <p:cNvSpPr txBox="1">
            <a:spLocks noGrp="1"/>
          </p:cNvSpPr>
          <p:nvPr>
            <p:ph type="ctrTitle"/>
          </p:nvPr>
        </p:nvSpPr>
        <p:spPr>
          <a:xfrm>
            <a:off x="1957700" y="450467"/>
            <a:ext cx="6530000" cy="1056800"/>
          </a:xfrm>
          <a:prstGeom prst="rect">
            <a:avLst/>
          </a:prstGeom>
        </p:spPr>
        <p:txBody>
          <a:bodyPr spcFirstLastPara="1" vert="horz" wrap="square" lIns="121900" tIns="121900" rIns="121900" bIns="121900" rtlCol="0" anchor="b" anchorCtr="0">
            <a:noAutofit/>
          </a:bodyPr>
          <a:lstStyle/>
          <a:p>
            <a:pPr algn="l">
              <a:spcBef>
                <a:spcPts val="0"/>
              </a:spcBef>
              <a:buSzPts val="990"/>
            </a:pPr>
            <a:r>
              <a:rPr lang="en" sz="5200" b="1" dirty="0">
                <a:solidFill>
                  <a:srgbClr val="1C4587"/>
                </a:solidFill>
                <a:latin typeface="Century Gothic"/>
                <a:ea typeface="Century Gothic"/>
                <a:cs typeface="Century Gothic"/>
                <a:sym typeface="Century Gothic"/>
              </a:rPr>
              <a:t>It’s never too late…</a:t>
            </a:r>
            <a:endParaRPr sz="5200" b="1" dirty="0">
              <a:solidFill>
                <a:srgbClr val="1C4587"/>
              </a:solidFill>
              <a:latin typeface="Century Gothic"/>
              <a:ea typeface="Century Gothic"/>
              <a:cs typeface="Century Gothic"/>
              <a:sym typeface="Century Gothic"/>
            </a:endParaRPr>
          </a:p>
        </p:txBody>
      </p:sp>
      <p:pic>
        <p:nvPicPr>
          <p:cNvPr id="510" name="Google Shape;510;p70"/>
          <p:cNvPicPr preferRelativeResize="0"/>
          <p:nvPr/>
        </p:nvPicPr>
        <p:blipFill>
          <a:blip r:embed="rId3">
            <a:alphaModFix/>
          </a:blip>
          <a:stretch>
            <a:fillRect/>
          </a:stretch>
        </p:blipFill>
        <p:spPr>
          <a:xfrm>
            <a:off x="-5" y="-5"/>
            <a:ext cx="1957700" cy="1957733"/>
          </a:xfrm>
          <a:prstGeom prst="rect">
            <a:avLst/>
          </a:prstGeom>
          <a:noFill/>
          <a:ln>
            <a:noFill/>
          </a:ln>
        </p:spPr>
      </p:pic>
      <p:sp>
        <p:nvSpPr>
          <p:cNvPr id="511" name="Google Shape;511;p70"/>
          <p:cNvSpPr txBox="1"/>
          <p:nvPr/>
        </p:nvSpPr>
        <p:spPr>
          <a:xfrm>
            <a:off x="1388833" y="2122700"/>
            <a:ext cx="10306400" cy="615513"/>
          </a:xfrm>
          <a:prstGeom prst="rect">
            <a:avLst/>
          </a:prstGeom>
          <a:noFill/>
          <a:ln>
            <a:noFill/>
          </a:ln>
        </p:spPr>
        <p:txBody>
          <a:bodyPr spcFirstLastPara="1" wrap="square" lIns="121900" tIns="121900" rIns="121900" bIns="121900" anchor="t" anchorCtr="0">
            <a:spAutoFit/>
          </a:bodyPr>
          <a:lstStyle/>
          <a:p>
            <a:endParaRPr sz="2400"/>
          </a:p>
        </p:txBody>
      </p:sp>
      <p:sp>
        <p:nvSpPr>
          <p:cNvPr id="512" name="Google Shape;512;p70"/>
          <p:cNvSpPr txBox="1"/>
          <p:nvPr/>
        </p:nvSpPr>
        <p:spPr>
          <a:xfrm>
            <a:off x="1588000" y="2224300"/>
            <a:ext cx="4000000" cy="3200836"/>
          </a:xfrm>
          <a:prstGeom prst="rect">
            <a:avLst/>
          </a:prstGeom>
          <a:noFill/>
          <a:ln>
            <a:noFill/>
          </a:ln>
        </p:spPr>
        <p:txBody>
          <a:bodyPr spcFirstLastPara="1" wrap="square" lIns="121900" tIns="121900" rIns="121900" bIns="121900" anchor="t" anchorCtr="0">
            <a:spAutoFit/>
          </a:bodyPr>
          <a:lstStyle/>
          <a:p>
            <a:r>
              <a:rPr lang="en" sz="2400">
                <a:solidFill>
                  <a:schemeClr val="dk1"/>
                </a:solidFill>
                <a:latin typeface="Courier New"/>
                <a:ea typeface="Courier New"/>
                <a:cs typeface="Courier New"/>
                <a:sym typeface="Courier New"/>
              </a:rPr>
              <a:t>renv::init( )</a:t>
            </a:r>
            <a:endParaRPr sz="2400">
              <a:solidFill>
                <a:schemeClr val="dk1"/>
              </a:solidFill>
              <a:latin typeface="Courier New"/>
              <a:ea typeface="Courier New"/>
              <a:cs typeface="Courier New"/>
              <a:sym typeface="Courier New"/>
            </a:endParaRPr>
          </a:p>
          <a:p>
            <a:endParaRPr sz="2400">
              <a:solidFill>
                <a:schemeClr val="dk1"/>
              </a:solidFill>
              <a:latin typeface="Courier New"/>
              <a:ea typeface="Courier New"/>
              <a:cs typeface="Courier New"/>
              <a:sym typeface="Courier New"/>
            </a:endParaRPr>
          </a:p>
          <a:p>
            <a:endParaRPr sz="2400">
              <a:solidFill>
                <a:schemeClr val="dk1"/>
              </a:solidFill>
              <a:latin typeface="Courier New"/>
              <a:ea typeface="Courier New"/>
              <a:cs typeface="Courier New"/>
              <a:sym typeface="Courier New"/>
            </a:endParaRPr>
          </a:p>
          <a:p>
            <a:r>
              <a:rPr lang="en" sz="2400">
                <a:solidFill>
                  <a:schemeClr val="dk1"/>
                </a:solidFill>
                <a:latin typeface="Courier New"/>
                <a:ea typeface="Courier New"/>
                <a:cs typeface="Courier New"/>
                <a:sym typeface="Courier New"/>
              </a:rPr>
              <a:t>renv::snapshot( )</a:t>
            </a:r>
            <a:endParaRPr sz="2400">
              <a:solidFill>
                <a:schemeClr val="dk1"/>
              </a:solidFill>
              <a:latin typeface="Courier New"/>
              <a:ea typeface="Courier New"/>
              <a:cs typeface="Courier New"/>
              <a:sym typeface="Courier New"/>
            </a:endParaRPr>
          </a:p>
          <a:p>
            <a:endParaRPr sz="2400">
              <a:solidFill>
                <a:schemeClr val="dk1"/>
              </a:solidFill>
              <a:latin typeface="Courier New"/>
              <a:ea typeface="Courier New"/>
              <a:cs typeface="Courier New"/>
              <a:sym typeface="Courier New"/>
            </a:endParaRPr>
          </a:p>
          <a:p>
            <a:endParaRPr sz="2400">
              <a:solidFill>
                <a:schemeClr val="dk1"/>
              </a:solidFill>
              <a:latin typeface="Courier New"/>
              <a:ea typeface="Courier New"/>
              <a:cs typeface="Courier New"/>
              <a:sym typeface="Courier New"/>
            </a:endParaRPr>
          </a:p>
          <a:p>
            <a:endParaRPr sz="2400">
              <a:solidFill>
                <a:schemeClr val="dk1"/>
              </a:solidFill>
              <a:latin typeface="Courier New"/>
              <a:ea typeface="Courier New"/>
              <a:cs typeface="Courier New"/>
              <a:sym typeface="Courier New"/>
            </a:endParaRPr>
          </a:p>
          <a:p>
            <a:r>
              <a:rPr lang="en" sz="2400">
                <a:solidFill>
                  <a:schemeClr val="dk1"/>
                </a:solidFill>
                <a:latin typeface="Courier New"/>
                <a:ea typeface="Courier New"/>
                <a:cs typeface="Courier New"/>
                <a:sym typeface="Courier New"/>
              </a:rPr>
              <a:t>renv::restore( )</a:t>
            </a:r>
            <a:endParaRPr sz="2400">
              <a:latin typeface="Courier New"/>
              <a:ea typeface="Courier New"/>
              <a:cs typeface="Courier New"/>
              <a:sym typeface="Courier New"/>
            </a:endParaRPr>
          </a:p>
        </p:txBody>
      </p:sp>
      <p:sp>
        <p:nvSpPr>
          <p:cNvPr id="513" name="Google Shape;513;p70"/>
          <p:cNvSpPr txBox="1"/>
          <p:nvPr/>
        </p:nvSpPr>
        <p:spPr>
          <a:xfrm>
            <a:off x="4246567" y="2353901"/>
            <a:ext cx="6648400" cy="779532"/>
          </a:xfrm>
          <a:prstGeom prst="rect">
            <a:avLst/>
          </a:prstGeom>
          <a:solidFill>
            <a:srgbClr val="FFC800"/>
          </a:solidFill>
          <a:ln>
            <a:noFill/>
          </a:ln>
        </p:spPr>
        <p:txBody>
          <a:bodyPr spcFirstLastPara="1" wrap="square" lIns="121900" tIns="121900" rIns="121900" bIns="121900" anchor="t" anchorCtr="0">
            <a:spAutoFit/>
          </a:bodyPr>
          <a:lstStyle/>
          <a:p>
            <a:r>
              <a:rPr lang="en" sz="1733" b="1">
                <a:solidFill>
                  <a:schemeClr val="dk1"/>
                </a:solidFill>
                <a:latin typeface="Avenir"/>
                <a:ea typeface="Avenir"/>
                <a:cs typeface="Avenir"/>
                <a:sym typeface="Avenir"/>
              </a:rPr>
              <a:t>Initialize a new project-local environment with a private R library</a:t>
            </a:r>
            <a:endParaRPr sz="1733" b="1">
              <a:solidFill>
                <a:schemeClr val="dk1"/>
              </a:solidFill>
              <a:latin typeface="Avenir"/>
              <a:ea typeface="Avenir"/>
              <a:cs typeface="Avenir"/>
              <a:sym typeface="Avenir"/>
            </a:endParaRPr>
          </a:p>
        </p:txBody>
      </p:sp>
      <p:sp>
        <p:nvSpPr>
          <p:cNvPr id="514" name="Google Shape;514;p70"/>
          <p:cNvSpPr txBox="1"/>
          <p:nvPr/>
        </p:nvSpPr>
        <p:spPr>
          <a:xfrm>
            <a:off x="4815800" y="3271734"/>
            <a:ext cx="6735200" cy="779532"/>
          </a:xfrm>
          <a:prstGeom prst="rect">
            <a:avLst/>
          </a:prstGeom>
          <a:solidFill>
            <a:srgbClr val="FFC800"/>
          </a:solidFill>
          <a:ln>
            <a:noFill/>
          </a:ln>
        </p:spPr>
        <p:txBody>
          <a:bodyPr spcFirstLastPara="1" wrap="square" lIns="121900" tIns="121900" rIns="121900" bIns="121900" anchor="t" anchorCtr="0">
            <a:spAutoFit/>
          </a:bodyPr>
          <a:lstStyle/>
          <a:p>
            <a:r>
              <a:rPr lang="en" sz="1733">
                <a:solidFill>
                  <a:schemeClr val="dk1"/>
                </a:solidFill>
                <a:latin typeface="Avenir"/>
                <a:ea typeface="Avenir"/>
                <a:cs typeface="Avenir"/>
                <a:sym typeface="Avenir"/>
              </a:rPr>
              <a:t>After updates, save the state of the project library to the lockfile (renv.lock)</a:t>
            </a:r>
            <a:endParaRPr sz="1733" b="1">
              <a:solidFill>
                <a:schemeClr val="dk1"/>
              </a:solidFill>
              <a:latin typeface="Avenir"/>
              <a:ea typeface="Avenir"/>
              <a:cs typeface="Avenir"/>
              <a:sym typeface="Avenir"/>
            </a:endParaRPr>
          </a:p>
        </p:txBody>
      </p:sp>
      <p:sp>
        <p:nvSpPr>
          <p:cNvPr id="515" name="Google Shape;515;p70"/>
          <p:cNvSpPr txBox="1"/>
          <p:nvPr/>
        </p:nvSpPr>
        <p:spPr>
          <a:xfrm>
            <a:off x="4710767" y="4456367"/>
            <a:ext cx="7256000" cy="1312883"/>
          </a:xfrm>
          <a:prstGeom prst="rect">
            <a:avLst/>
          </a:prstGeom>
          <a:solidFill>
            <a:srgbClr val="FFC800"/>
          </a:solidFill>
          <a:ln>
            <a:noFill/>
          </a:ln>
        </p:spPr>
        <p:txBody>
          <a:bodyPr spcFirstLastPara="1" wrap="square" lIns="121900" tIns="121900" rIns="121900" bIns="121900" anchor="t" anchorCtr="0">
            <a:spAutoFit/>
          </a:bodyPr>
          <a:lstStyle/>
          <a:p>
            <a:r>
              <a:rPr lang="en" sz="1733">
                <a:solidFill>
                  <a:schemeClr val="dk1"/>
                </a:solidFill>
                <a:latin typeface="Avenir"/>
                <a:ea typeface="Avenir"/>
                <a:cs typeface="Avenir"/>
                <a:sym typeface="Avenir"/>
              </a:rPr>
              <a:t>Restore the state of your project from renv.lock. It examines your project’s R files to determine which packages are used in your project, and will include only those packages (alongside their recursive dependencies) in the lockfile.</a:t>
            </a:r>
            <a:endParaRPr sz="1733">
              <a:solidFill>
                <a:schemeClr val="dk1"/>
              </a:solidFill>
              <a:latin typeface="Avenir"/>
              <a:ea typeface="Avenir"/>
              <a:cs typeface="Avenir"/>
              <a:sym typeface="Aveni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71"/>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sz="4800" b="1" dirty="0">
                <a:solidFill>
                  <a:srgbClr val="1C4587"/>
                </a:solidFill>
                <a:latin typeface="Century Gothic"/>
                <a:ea typeface="Century Gothic"/>
                <a:cs typeface="Century Gothic"/>
                <a:sym typeface="Century Gothic"/>
              </a:rPr>
              <a:t>Collaborating with RENV</a:t>
            </a:r>
            <a:endParaRPr sz="4800" b="1" dirty="0">
              <a:solidFill>
                <a:srgbClr val="1C4587"/>
              </a:solidFill>
              <a:latin typeface="Century Gothic"/>
              <a:ea typeface="Century Gothic"/>
              <a:cs typeface="Century Gothic"/>
              <a:sym typeface="Century Gothic"/>
            </a:endParaRPr>
          </a:p>
        </p:txBody>
      </p:sp>
      <p:sp>
        <p:nvSpPr>
          <p:cNvPr id="521" name="Google Shape;521;p71"/>
          <p:cNvSpPr txBox="1">
            <a:spLocks noGrp="1"/>
          </p:cNvSpPr>
          <p:nvPr>
            <p:ph type="body" idx="1"/>
          </p:nvPr>
        </p:nvSpPr>
        <p:spPr>
          <a:xfrm>
            <a:off x="415600" y="1356967"/>
            <a:ext cx="11360800" cy="4555200"/>
          </a:xfrm>
          <a:prstGeom prst="rect">
            <a:avLst/>
          </a:prstGeom>
        </p:spPr>
        <p:txBody>
          <a:bodyPr spcFirstLastPara="1" vert="horz" wrap="square" lIns="121900" tIns="121900" rIns="121900" bIns="121900" rtlCol="0" anchor="t" anchorCtr="0">
            <a:noAutofit/>
          </a:bodyPr>
          <a:lstStyle/>
          <a:p>
            <a:pPr marL="0" indent="0">
              <a:lnSpc>
                <a:spcPct val="95000"/>
              </a:lnSpc>
              <a:buNone/>
            </a:pPr>
            <a:endParaRPr sz="2300" dirty="0">
              <a:solidFill>
                <a:schemeClr val="dk1"/>
              </a:solidFill>
              <a:latin typeface="Avenir"/>
              <a:ea typeface="Avenir"/>
              <a:cs typeface="Avenir"/>
              <a:sym typeface="Avenir"/>
            </a:endParaRPr>
          </a:p>
          <a:p>
            <a:pPr indent="-476237">
              <a:lnSpc>
                <a:spcPct val="95000"/>
              </a:lnSpc>
              <a:spcBef>
                <a:spcPts val="1600"/>
              </a:spcBef>
              <a:buClr>
                <a:schemeClr val="dk1"/>
              </a:buClr>
              <a:buSzPts val="2025"/>
              <a:buFont typeface="Avenir"/>
              <a:buChar char="●"/>
            </a:pPr>
            <a:r>
              <a:rPr lang="en" sz="2700" dirty="0">
                <a:solidFill>
                  <a:schemeClr val="dk1"/>
                </a:solidFill>
                <a:latin typeface="Avenir"/>
                <a:ea typeface="Avenir"/>
                <a:cs typeface="Avenir"/>
                <a:sym typeface="Avenir"/>
              </a:rPr>
              <a:t>Initialize </a:t>
            </a:r>
            <a:r>
              <a:rPr lang="en" sz="2700" dirty="0" err="1">
                <a:solidFill>
                  <a:schemeClr val="dk1"/>
                </a:solidFill>
                <a:latin typeface="Avenir"/>
                <a:ea typeface="Avenir"/>
                <a:cs typeface="Avenir"/>
                <a:sym typeface="Avenir"/>
              </a:rPr>
              <a:t>renv</a:t>
            </a:r>
            <a:r>
              <a:rPr lang="en" sz="2700" dirty="0">
                <a:solidFill>
                  <a:schemeClr val="dk1"/>
                </a:solidFill>
                <a:latin typeface="Avenir"/>
                <a:ea typeface="Avenir"/>
                <a:cs typeface="Avenir"/>
                <a:sym typeface="Avenir"/>
              </a:rPr>
              <a:t> in your project using </a:t>
            </a:r>
            <a:r>
              <a:rPr lang="en" sz="2700" dirty="0" err="1">
                <a:solidFill>
                  <a:schemeClr val="dk1"/>
                </a:solidFill>
                <a:highlight>
                  <a:srgbClr val="FFC800"/>
                </a:highlight>
                <a:latin typeface="Courier New"/>
                <a:ea typeface="Courier New"/>
                <a:cs typeface="Courier New"/>
                <a:sym typeface="Courier New"/>
              </a:rPr>
              <a:t>renv</a:t>
            </a:r>
            <a:r>
              <a:rPr lang="en" sz="2700" dirty="0">
                <a:solidFill>
                  <a:schemeClr val="dk1"/>
                </a:solidFill>
                <a:highlight>
                  <a:srgbClr val="FFC800"/>
                </a:highlight>
                <a:latin typeface="Courier New"/>
                <a:ea typeface="Courier New"/>
                <a:cs typeface="Courier New"/>
                <a:sym typeface="Courier New"/>
              </a:rPr>
              <a:t>::</a:t>
            </a:r>
            <a:r>
              <a:rPr lang="en" sz="2700" dirty="0" err="1">
                <a:solidFill>
                  <a:schemeClr val="dk1"/>
                </a:solidFill>
                <a:highlight>
                  <a:srgbClr val="FFC800"/>
                </a:highlight>
                <a:latin typeface="Courier New"/>
                <a:ea typeface="Courier New"/>
                <a:cs typeface="Courier New"/>
                <a:sym typeface="Courier New"/>
              </a:rPr>
              <a:t>init</a:t>
            </a:r>
            <a:r>
              <a:rPr lang="en" sz="2700" dirty="0">
                <a:solidFill>
                  <a:schemeClr val="dk1"/>
                </a:solidFill>
                <a:highlight>
                  <a:srgbClr val="FFC800"/>
                </a:highlight>
                <a:latin typeface="Courier New"/>
                <a:ea typeface="Courier New"/>
                <a:cs typeface="Courier New"/>
                <a:sym typeface="Courier New"/>
              </a:rPr>
              <a:t>( )</a:t>
            </a:r>
            <a:endParaRPr sz="2700" dirty="0">
              <a:solidFill>
                <a:schemeClr val="dk1"/>
              </a:solidFill>
              <a:highlight>
                <a:srgbClr val="FFC800"/>
              </a:highlight>
              <a:latin typeface="Courier New"/>
              <a:ea typeface="Courier New"/>
              <a:cs typeface="Courier New"/>
              <a:sym typeface="Courier New"/>
            </a:endParaRPr>
          </a:p>
          <a:p>
            <a:pPr indent="-476237">
              <a:lnSpc>
                <a:spcPct val="95000"/>
              </a:lnSpc>
              <a:spcBef>
                <a:spcPts val="1600"/>
              </a:spcBef>
              <a:buClr>
                <a:schemeClr val="dk1"/>
              </a:buClr>
              <a:buSzPts val="2025"/>
              <a:buFont typeface="Avenir"/>
              <a:buChar char="●"/>
            </a:pPr>
            <a:r>
              <a:rPr lang="en" sz="2700" dirty="0">
                <a:solidFill>
                  <a:schemeClr val="dk1"/>
                </a:solidFill>
                <a:latin typeface="Avenir"/>
                <a:ea typeface="Avenir"/>
                <a:cs typeface="Avenir"/>
                <a:sym typeface="Avenir"/>
              </a:rPr>
              <a:t>Share your project sources, including </a:t>
            </a:r>
            <a:r>
              <a:rPr lang="en" sz="2700" dirty="0" err="1">
                <a:solidFill>
                  <a:schemeClr val="dk1"/>
                </a:solidFill>
                <a:latin typeface="Avenir"/>
                <a:ea typeface="Avenir"/>
                <a:cs typeface="Avenir"/>
                <a:sym typeface="Avenir"/>
              </a:rPr>
              <a:t>renv.lock</a:t>
            </a:r>
            <a:r>
              <a:rPr lang="en" sz="2700" dirty="0">
                <a:solidFill>
                  <a:schemeClr val="dk1"/>
                </a:solidFill>
                <a:latin typeface="Avenir"/>
                <a:ea typeface="Avenir"/>
                <a:cs typeface="Avenir"/>
                <a:sym typeface="Avenir"/>
              </a:rPr>
              <a:t>, .</a:t>
            </a:r>
            <a:r>
              <a:rPr lang="en" sz="2700" dirty="0" err="1">
                <a:solidFill>
                  <a:schemeClr val="dk1"/>
                </a:solidFill>
                <a:latin typeface="Avenir"/>
                <a:ea typeface="Avenir"/>
                <a:cs typeface="Avenir"/>
                <a:sym typeface="Avenir"/>
              </a:rPr>
              <a:t>Rprofile</a:t>
            </a:r>
            <a:r>
              <a:rPr lang="en" sz="2700" dirty="0">
                <a:solidFill>
                  <a:schemeClr val="dk1"/>
                </a:solidFill>
                <a:latin typeface="Avenir"/>
                <a:ea typeface="Avenir"/>
                <a:cs typeface="Avenir"/>
                <a:sym typeface="Avenir"/>
              </a:rPr>
              <a:t>, and </a:t>
            </a:r>
            <a:r>
              <a:rPr lang="en" sz="2700" dirty="0" err="1">
                <a:solidFill>
                  <a:schemeClr val="dk1"/>
                </a:solidFill>
                <a:latin typeface="Avenir"/>
                <a:ea typeface="Avenir"/>
                <a:cs typeface="Avenir"/>
                <a:sym typeface="Avenir"/>
              </a:rPr>
              <a:t>renv</a:t>
            </a:r>
            <a:r>
              <a:rPr lang="en" sz="2700" dirty="0">
                <a:solidFill>
                  <a:schemeClr val="dk1"/>
                </a:solidFill>
                <a:latin typeface="Avenir"/>
                <a:ea typeface="Avenir"/>
                <a:cs typeface="Avenir"/>
                <a:sym typeface="Avenir"/>
              </a:rPr>
              <a:t>/</a:t>
            </a:r>
            <a:r>
              <a:rPr lang="en" sz="2700" dirty="0" err="1">
                <a:solidFill>
                  <a:schemeClr val="dk1"/>
                </a:solidFill>
                <a:latin typeface="Avenir"/>
                <a:ea typeface="Avenir"/>
                <a:cs typeface="Avenir"/>
                <a:sym typeface="Avenir"/>
              </a:rPr>
              <a:t>activate.R</a:t>
            </a:r>
            <a:r>
              <a:rPr lang="en" sz="2700" dirty="0">
                <a:solidFill>
                  <a:schemeClr val="dk1"/>
                </a:solidFill>
                <a:latin typeface="Avenir"/>
                <a:ea typeface="Avenir"/>
                <a:cs typeface="Avenir"/>
                <a:sym typeface="Avenir"/>
              </a:rPr>
              <a:t> and ensure that collaborators download and install the right version of </a:t>
            </a:r>
            <a:r>
              <a:rPr lang="en" sz="2700" dirty="0" err="1">
                <a:solidFill>
                  <a:schemeClr val="dk1"/>
                </a:solidFill>
                <a:latin typeface="Avenir"/>
                <a:ea typeface="Avenir"/>
                <a:cs typeface="Avenir"/>
                <a:sym typeface="Avenir"/>
              </a:rPr>
              <a:t>renv</a:t>
            </a:r>
            <a:r>
              <a:rPr lang="en" sz="2700" dirty="0">
                <a:solidFill>
                  <a:schemeClr val="dk1"/>
                </a:solidFill>
                <a:latin typeface="Avenir"/>
                <a:ea typeface="Avenir"/>
                <a:cs typeface="Avenir"/>
                <a:sym typeface="Avenir"/>
              </a:rPr>
              <a:t> when starting the project.</a:t>
            </a:r>
            <a:endParaRPr sz="2700" dirty="0">
              <a:solidFill>
                <a:schemeClr val="dk1"/>
              </a:solidFill>
              <a:latin typeface="Avenir"/>
              <a:ea typeface="Avenir"/>
              <a:cs typeface="Avenir"/>
              <a:sym typeface="Avenir"/>
            </a:endParaRPr>
          </a:p>
          <a:p>
            <a:pPr indent="-476237">
              <a:lnSpc>
                <a:spcPct val="95000"/>
              </a:lnSpc>
              <a:spcBef>
                <a:spcPts val="1333"/>
              </a:spcBef>
              <a:buClr>
                <a:schemeClr val="dk1"/>
              </a:buClr>
              <a:buSzPts val="2025"/>
              <a:buFont typeface="Avenir"/>
              <a:buChar char="●"/>
            </a:pPr>
            <a:r>
              <a:rPr lang="en" sz="2700" dirty="0">
                <a:solidFill>
                  <a:schemeClr val="dk1"/>
                </a:solidFill>
                <a:latin typeface="Avenir"/>
                <a:ea typeface="Avenir"/>
                <a:cs typeface="Avenir"/>
                <a:sym typeface="Avenir"/>
              </a:rPr>
              <a:t>When a collaborator opens the project, </a:t>
            </a:r>
            <a:r>
              <a:rPr lang="en" sz="2700" dirty="0" err="1">
                <a:solidFill>
                  <a:schemeClr val="dk1"/>
                </a:solidFill>
                <a:latin typeface="Avenir"/>
                <a:ea typeface="Avenir"/>
                <a:cs typeface="Avenir"/>
                <a:sym typeface="Avenir"/>
              </a:rPr>
              <a:t>renv</a:t>
            </a:r>
            <a:r>
              <a:rPr lang="en" sz="2700" dirty="0">
                <a:solidFill>
                  <a:schemeClr val="dk1"/>
                </a:solidFill>
                <a:latin typeface="Avenir"/>
                <a:ea typeface="Avenir"/>
                <a:cs typeface="Avenir"/>
                <a:sym typeface="Avenir"/>
              </a:rPr>
              <a:t> will automatically bootstrap and download the appropriate version of </a:t>
            </a:r>
            <a:r>
              <a:rPr lang="en" sz="2700" dirty="0" err="1">
                <a:solidFill>
                  <a:schemeClr val="dk1"/>
                </a:solidFill>
                <a:latin typeface="Avenir"/>
                <a:ea typeface="Avenir"/>
                <a:cs typeface="Avenir"/>
                <a:sym typeface="Avenir"/>
              </a:rPr>
              <a:t>renv</a:t>
            </a:r>
            <a:r>
              <a:rPr lang="en" sz="2700" dirty="0">
                <a:solidFill>
                  <a:schemeClr val="dk1"/>
                </a:solidFill>
                <a:latin typeface="Avenir"/>
                <a:ea typeface="Avenir"/>
                <a:cs typeface="Avenir"/>
                <a:sym typeface="Avenir"/>
              </a:rPr>
              <a:t>.</a:t>
            </a:r>
            <a:endParaRPr sz="2700" dirty="0">
              <a:solidFill>
                <a:schemeClr val="dk1"/>
              </a:solidFill>
              <a:latin typeface="Avenir"/>
              <a:ea typeface="Avenir"/>
              <a:cs typeface="Avenir"/>
              <a:sym typeface="Avenir"/>
            </a:endParaRPr>
          </a:p>
          <a:p>
            <a:pPr indent="-476237">
              <a:lnSpc>
                <a:spcPct val="95000"/>
              </a:lnSpc>
              <a:spcBef>
                <a:spcPts val="1333"/>
              </a:spcBef>
              <a:buClr>
                <a:schemeClr val="dk1"/>
              </a:buClr>
              <a:buSzPts val="2025"/>
              <a:buFont typeface="Avenir"/>
              <a:buChar char="●"/>
            </a:pPr>
            <a:r>
              <a:rPr lang="en" sz="2700" dirty="0">
                <a:solidFill>
                  <a:schemeClr val="dk1"/>
                </a:solidFill>
                <a:latin typeface="Avenir"/>
                <a:ea typeface="Avenir"/>
                <a:cs typeface="Avenir"/>
                <a:sym typeface="Avenir"/>
              </a:rPr>
              <a:t>If updates are made save them with </a:t>
            </a:r>
            <a:r>
              <a:rPr lang="en" sz="2700" dirty="0" err="1">
                <a:solidFill>
                  <a:schemeClr val="dk1"/>
                </a:solidFill>
                <a:highlight>
                  <a:srgbClr val="FFC800"/>
                </a:highlight>
                <a:latin typeface="Courier New"/>
                <a:ea typeface="Courier New"/>
                <a:cs typeface="Courier New"/>
                <a:sym typeface="Courier New"/>
              </a:rPr>
              <a:t>renv</a:t>
            </a:r>
            <a:r>
              <a:rPr lang="en" sz="2700" dirty="0">
                <a:solidFill>
                  <a:schemeClr val="dk1"/>
                </a:solidFill>
                <a:highlight>
                  <a:srgbClr val="FFC800"/>
                </a:highlight>
                <a:latin typeface="Courier New"/>
                <a:ea typeface="Courier New"/>
                <a:cs typeface="Courier New"/>
                <a:sym typeface="Courier New"/>
              </a:rPr>
              <a:t>::snapshot( )</a:t>
            </a:r>
            <a:endParaRPr sz="2700" dirty="0">
              <a:solidFill>
                <a:schemeClr val="dk1"/>
              </a:solidFill>
              <a:latin typeface="Courier New"/>
              <a:ea typeface="Courier New"/>
              <a:cs typeface="Courier New"/>
              <a:sym typeface="Courier New"/>
            </a:endParaRPr>
          </a:p>
          <a:p>
            <a:pPr indent="-476237">
              <a:lnSpc>
                <a:spcPct val="95000"/>
              </a:lnSpc>
              <a:spcBef>
                <a:spcPts val="1333"/>
              </a:spcBef>
              <a:spcAft>
                <a:spcPts val="1600"/>
              </a:spcAft>
              <a:buClr>
                <a:schemeClr val="dk1"/>
              </a:buClr>
              <a:buSzPts val="2025"/>
              <a:buFont typeface="Avenir"/>
              <a:buChar char="●"/>
            </a:pPr>
            <a:r>
              <a:rPr lang="en" sz="2700" dirty="0">
                <a:solidFill>
                  <a:schemeClr val="dk1"/>
                </a:solidFill>
                <a:latin typeface="Avenir"/>
                <a:ea typeface="Avenir"/>
                <a:cs typeface="Avenir"/>
                <a:sym typeface="Avenir"/>
              </a:rPr>
              <a:t>After that, collaborators can use </a:t>
            </a:r>
            <a:r>
              <a:rPr lang="en" sz="2700" dirty="0" err="1">
                <a:solidFill>
                  <a:schemeClr val="dk1"/>
                </a:solidFill>
                <a:highlight>
                  <a:srgbClr val="FFC800"/>
                </a:highlight>
                <a:latin typeface="Courier New"/>
                <a:ea typeface="Courier New"/>
                <a:cs typeface="Courier New"/>
                <a:sym typeface="Courier New"/>
              </a:rPr>
              <a:t>renv</a:t>
            </a:r>
            <a:r>
              <a:rPr lang="en" sz="2700" dirty="0">
                <a:solidFill>
                  <a:schemeClr val="dk1"/>
                </a:solidFill>
                <a:highlight>
                  <a:srgbClr val="FFC800"/>
                </a:highlight>
                <a:latin typeface="Courier New"/>
                <a:ea typeface="Courier New"/>
                <a:cs typeface="Courier New"/>
                <a:sym typeface="Courier New"/>
              </a:rPr>
              <a:t>::restore( )</a:t>
            </a:r>
            <a:r>
              <a:rPr lang="en" sz="2700" dirty="0">
                <a:solidFill>
                  <a:schemeClr val="dk1"/>
                </a:solidFill>
                <a:latin typeface="Avenir"/>
                <a:ea typeface="Avenir"/>
                <a:cs typeface="Avenir"/>
                <a:sym typeface="Avenir"/>
              </a:rPr>
              <a:t> to restore the project library on their machine.</a:t>
            </a:r>
            <a:endParaRPr sz="2700" dirty="0">
              <a:solidFill>
                <a:schemeClr val="dk1"/>
              </a:solidFill>
              <a:latin typeface="Avenir"/>
              <a:ea typeface="Avenir"/>
              <a:cs typeface="Avenir"/>
              <a:sym typeface="Aveni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67"/>
          <p:cNvSpPr txBox="1"/>
          <p:nvPr/>
        </p:nvSpPr>
        <p:spPr>
          <a:xfrm>
            <a:off x="488867" y="436600"/>
            <a:ext cx="11360800"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533" b="1">
                <a:solidFill>
                  <a:srgbClr val="004B83"/>
                </a:solidFill>
                <a:latin typeface="Century Gothic"/>
                <a:ea typeface="Century Gothic"/>
                <a:cs typeface="Century Gothic"/>
                <a:sym typeface="Century Gothic"/>
              </a:rPr>
              <a:t>What is a dependency?</a:t>
            </a:r>
            <a:endParaRPr sz="4533" b="1">
              <a:solidFill>
                <a:srgbClr val="004B83"/>
              </a:solidFill>
              <a:latin typeface="Century Gothic"/>
              <a:ea typeface="Century Gothic"/>
              <a:cs typeface="Century Gothic"/>
              <a:sym typeface="Century Gothic"/>
            </a:endParaRPr>
          </a:p>
        </p:txBody>
      </p:sp>
      <p:sp>
        <p:nvSpPr>
          <p:cNvPr id="596" name="Google Shape;596;p67"/>
          <p:cNvSpPr txBox="1"/>
          <p:nvPr/>
        </p:nvSpPr>
        <p:spPr>
          <a:xfrm>
            <a:off x="685800" y="1683106"/>
            <a:ext cx="7406400" cy="4259587"/>
          </a:xfrm>
          <a:prstGeom prst="rect">
            <a:avLst/>
          </a:prstGeom>
          <a:noFill/>
          <a:ln>
            <a:noFill/>
          </a:ln>
        </p:spPr>
        <p:txBody>
          <a:bodyPr spcFirstLastPara="1" wrap="square" lIns="121900" tIns="121900" rIns="121900" bIns="121900" anchor="t" anchorCtr="0">
            <a:spAutoFit/>
          </a:bodyPr>
          <a:lstStyle/>
          <a:p>
            <a:pPr>
              <a:lnSpc>
                <a:spcPct val="115000"/>
              </a:lnSpc>
              <a:spcBef>
                <a:spcPts val="1600"/>
              </a:spcBef>
            </a:pPr>
            <a:r>
              <a:rPr lang="en" sz="3200" dirty="0">
                <a:latin typeface="Avenir"/>
                <a:ea typeface="Avenir"/>
                <a:cs typeface="Avenir"/>
                <a:sym typeface="Avenir"/>
              </a:rPr>
              <a:t>A directional connection between two or more elements, indicating a logical or sequential relationship among them. </a:t>
            </a:r>
            <a:endParaRPr sz="3200" dirty="0">
              <a:latin typeface="Avenir"/>
              <a:ea typeface="Avenir"/>
              <a:cs typeface="Avenir"/>
              <a:sym typeface="Avenir"/>
            </a:endParaRPr>
          </a:p>
          <a:p>
            <a:pPr>
              <a:lnSpc>
                <a:spcPct val="115000"/>
              </a:lnSpc>
              <a:spcBef>
                <a:spcPts val="1600"/>
              </a:spcBef>
              <a:spcAft>
                <a:spcPts val="1600"/>
              </a:spcAft>
            </a:pPr>
            <a:r>
              <a:rPr lang="en" sz="3200" dirty="0">
                <a:latin typeface="Avenir"/>
                <a:ea typeface="Avenir"/>
                <a:cs typeface="Avenir"/>
                <a:sym typeface="Avenir"/>
              </a:rPr>
              <a:t>If any of these elements fail, it poses a risk to both the efficiency of the process and the intended outcome.</a:t>
            </a:r>
            <a:endParaRPr sz="3200" dirty="0">
              <a:latin typeface="Avenir"/>
              <a:ea typeface="Avenir"/>
              <a:cs typeface="Avenir"/>
              <a:sym typeface="Avenir"/>
            </a:endParaRPr>
          </a:p>
        </p:txBody>
      </p:sp>
      <p:pic>
        <p:nvPicPr>
          <p:cNvPr id="597" name="Google Shape;597;p67"/>
          <p:cNvPicPr preferRelativeResize="0"/>
          <p:nvPr/>
        </p:nvPicPr>
        <p:blipFill rotWithShape="1">
          <a:blip r:embed="rId3">
            <a:alphaModFix/>
          </a:blip>
          <a:srcRect l="26957" t="53571" r="27887" b="10409"/>
          <a:stretch/>
        </p:blipFill>
        <p:spPr>
          <a:xfrm>
            <a:off x="8241668" y="2154000"/>
            <a:ext cx="3213033" cy="3317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73"/>
          <p:cNvSpPr txBox="1">
            <a:spLocks noGrp="1"/>
          </p:cNvSpPr>
          <p:nvPr>
            <p:ph type="title"/>
          </p:nvPr>
        </p:nvSpPr>
        <p:spPr>
          <a:xfrm>
            <a:off x="415600" y="342867"/>
            <a:ext cx="11360800" cy="763600"/>
          </a:xfrm>
          <a:prstGeom prst="rect">
            <a:avLst/>
          </a:prstGeom>
        </p:spPr>
        <p:txBody>
          <a:bodyPr spcFirstLastPara="1" vert="horz" wrap="square" lIns="121900" tIns="121900" rIns="121900" bIns="121900" rtlCol="0" anchor="t" anchorCtr="0">
            <a:noAutofit/>
          </a:bodyPr>
          <a:lstStyle/>
          <a:p>
            <a:pPr>
              <a:buSzPts val="990"/>
            </a:pPr>
            <a:r>
              <a:rPr lang="en" sz="4000" b="1" dirty="0">
                <a:solidFill>
                  <a:srgbClr val="1C4587"/>
                </a:solidFill>
                <a:latin typeface="Century Gothic"/>
                <a:sym typeface="Century Gothic"/>
              </a:rPr>
              <a:t>But there are limitations…</a:t>
            </a:r>
            <a:endParaRPr sz="4000" b="1" dirty="0">
              <a:solidFill>
                <a:srgbClr val="1C4587"/>
              </a:solidFill>
              <a:latin typeface="Century Gothic"/>
              <a:sym typeface="Century Gothic"/>
            </a:endParaRPr>
          </a:p>
        </p:txBody>
      </p:sp>
      <p:pic>
        <p:nvPicPr>
          <p:cNvPr id="533" name="Google Shape;533;p73"/>
          <p:cNvPicPr preferRelativeResize="0"/>
          <p:nvPr/>
        </p:nvPicPr>
        <p:blipFill>
          <a:blip r:embed="rId3">
            <a:alphaModFix/>
          </a:blip>
          <a:stretch>
            <a:fillRect/>
          </a:stretch>
        </p:blipFill>
        <p:spPr>
          <a:xfrm>
            <a:off x="1941200" y="1356967"/>
            <a:ext cx="6896192" cy="5094635"/>
          </a:xfrm>
          <a:prstGeom prst="rect">
            <a:avLst/>
          </a:prstGeom>
          <a:noFill/>
          <a:ln>
            <a:noFill/>
          </a:ln>
        </p:spPr>
      </p:pic>
      <p:sp>
        <p:nvSpPr>
          <p:cNvPr id="534" name="Google Shape;534;p73"/>
          <p:cNvSpPr/>
          <p:nvPr/>
        </p:nvSpPr>
        <p:spPr>
          <a:xfrm>
            <a:off x="6059333" y="5569867"/>
            <a:ext cx="2546800" cy="1018800"/>
          </a:xfrm>
          <a:prstGeom prst="roundRect">
            <a:avLst>
              <a:gd name="adj" fmla="val 16667"/>
            </a:avLst>
          </a:prstGeom>
          <a:noFill/>
          <a:ln w="9525" cap="flat" cmpd="sng">
            <a:solidFill>
              <a:srgbClr val="C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90"/>
          <p:cNvSpPr txBox="1">
            <a:spLocks noGrp="1"/>
          </p:cNvSpPr>
          <p:nvPr>
            <p:ph type="title"/>
          </p:nvPr>
        </p:nvSpPr>
        <p:spPr>
          <a:xfrm>
            <a:off x="415600" y="294533"/>
            <a:ext cx="11360800" cy="763600"/>
          </a:xfrm>
          <a:prstGeom prst="rect">
            <a:avLst/>
          </a:prstGeom>
        </p:spPr>
        <p:txBody>
          <a:bodyPr spcFirstLastPara="1" vert="horz" wrap="square" lIns="91433" tIns="45700" rIns="91433" bIns="45700" rtlCol="0" anchor="ctr" anchorCtr="0">
            <a:noAutofit/>
          </a:bodyPr>
          <a:lstStyle/>
          <a:p>
            <a:pPr>
              <a:buSzPts val="990"/>
            </a:pPr>
            <a:r>
              <a:rPr lang="en" sz="4427" b="1">
                <a:solidFill>
                  <a:srgbClr val="1C4587"/>
                </a:solidFill>
                <a:latin typeface="Century Gothic"/>
                <a:ea typeface="Century Gothic"/>
                <a:cs typeface="Century Gothic"/>
                <a:sym typeface="Century Gothic"/>
              </a:rPr>
              <a:t>Binder-ize your project!</a:t>
            </a:r>
            <a:endParaRPr sz="4427" b="1">
              <a:solidFill>
                <a:srgbClr val="1C4587"/>
              </a:solidFill>
              <a:latin typeface="Century Gothic"/>
              <a:ea typeface="Century Gothic"/>
              <a:cs typeface="Century Gothic"/>
              <a:sym typeface="Century Gothic"/>
            </a:endParaRPr>
          </a:p>
        </p:txBody>
      </p:sp>
      <p:sp>
        <p:nvSpPr>
          <p:cNvPr id="797" name="Google Shape;797;p90"/>
          <p:cNvSpPr txBox="1">
            <a:spLocks noGrp="1"/>
          </p:cNvSpPr>
          <p:nvPr>
            <p:ph type="body" idx="1"/>
          </p:nvPr>
        </p:nvSpPr>
        <p:spPr>
          <a:xfrm>
            <a:off x="470933" y="1666567"/>
            <a:ext cx="10892400" cy="3682800"/>
          </a:xfrm>
          <a:prstGeom prst="rect">
            <a:avLst/>
          </a:prstGeom>
        </p:spPr>
        <p:txBody>
          <a:bodyPr spcFirstLastPara="1" vert="horz" wrap="square" lIns="121900" tIns="121900" rIns="121900" bIns="121900" rtlCol="0" anchor="ctr" anchorCtr="0">
            <a:noAutofit/>
          </a:bodyPr>
          <a:lstStyle/>
          <a:p>
            <a:pPr indent="-507987">
              <a:lnSpc>
                <a:spcPct val="100000"/>
              </a:lnSpc>
              <a:spcBef>
                <a:spcPts val="1333"/>
              </a:spcBef>
              <a:buClr>
                <a:schemeClr val="dk1"/>
              </a:buClr>
              <a:buSzPts val="2400"/>
              <a:buFont typeface="Avenir"/>
              <a:buChar char="●"/>
            </a:pPr>
            <a:r>
              <a:rPr lang="en" sz="3200">
                <a:solidFill>
                  <a:schemeClr val="dk1"/>
                </a:solidFill>
                <a:latin typeface="Avenir"/>
                <a:ea typeface="Avenir"/>
                <a:cs typeface="Avenir"/>
                <a:sym typeface="Avenir"/>
              </a:rPr>
              <a:t>If on a repo </a:t>
            </a:r>
            <a:r>
              <a:rPr lang="en">
                <a:solidFill>
                  <a:schemeClr val="dk1"/>
                </a:solidFill>
                <a:latin typeface="Avenir"/>
                <a:ea typeface="Avenir"/>
                <a:cs typeface="Avenir"/>
                <a:sym typeface="Avenir"/>
              </a:rPr>
              <a:t>(e.g., GitHub, Fighshare, Zenodo, Dataverse)  </a:t>
            </a:r>
            <a:endParaRPr>
              <a:solidFill>
                <a:schemeClr val="dk1"/>
              </a:solidFill>
              <a:latin typeface="Avenir"/>
              <a:ea typeface="Avenir"/>
              <a:cs typeface="Avenir"/>
              <a:sym typeface="Avenir"/>
            </a:endParaRPr>
          </a:p>
          <a:p>
            <a:pPr indent="-507987">
              <a:lnSpc>
                <a:spcPct val="100000"/>
              </a:lnSpc>
              <a:spcBef>
                <a:spcPts val="2667"/>
              </a:spcBef>
              <a:buClr>
                <a:schemeClr val="dk1"/>
              </a:buClr>
              <a:buSzPts val="2400"/>
              <a:buFont typeface="Avenir"/>
              <a:buChar char="●"/>
            </a:pPr>
            <a:r>
              <a:rPr lang="en" sz="3200">
                <a:solidFill>
                  <a:schemeClr val="dk1"/>
                </a:solidFill>
                <a:latin typeface="Avenir"/>
                <a:ea typeface="Avenir"/>
                <a:cs typeface="Avenir"/>
                <a:sym typeface="Avenir"/>
              </a:rPr>
              <a:t>Let others and your future self avoid the “dependency hell”</a:t>
            </a:r>
            <a:endParaRPr sz="3200">
              <a:solidFill>
                <a:schemeClr val="dk1"/>
              </a:solidFill>
              <a:latin typeface="Avenir"/>
              <a:ea typeface="Avenir"/>
              <a:cs typeface="Avenir"/>
              <a:sym typeface="Avenir"/>
            </a:endParaRPr>
          </a:p>
          <a:p>
            <a:pPr indent="-507987">
              <a:lnSpc>
                <a:spcPct val="100000"/>
              </a:lnSpc>
              <a:spcBef>
                <a:spcPts val="2667"/>
              </a:spcBef>
              <a:spcAft>
                <a:spcPts val="2667"/>
              </a:spcAft>
              <a:buClr>
                <a:schemeClr val="dk1"/>
              </a:buClr>
              <a:buSzPts val="2400"/>
              <a:buFont typeface="Avenir"/>
              <a:buChar char="●"/>
            </a:pPr>
            <a:r>
              <a:rPr lang="en" sz="3200">
                <a:solidFill>
                  <a:schemeClr val="dk1"/>
                </a:solidFill>
                <a:latin typeface="Avenir"/>
                <a:ea typeface="Avenir"/>
                <a:cs typeface="Avenir"/>
                <a:sym typeface="Avenir"/>
              </a:rPr>
              <a:t>Allow easier access and others to interact with your project with no installations needed</a:t>
            </a:r>
            <a:endParaRPr sz="3200">
              <a:solidFill>
                <a:schemeClr val="dk1"/>
              </a:solidFill>
              <a:latin typeface="Avenir"/>
              <a:ea typeface="Avenir"/>
              <a:cs typeface="Avenir"/>
              <a:sym typeface="Avenir"/>
            </a:endParaRPr>
          </a:p>
        </p:txBody>
      </p:sp>
      <p:pic>
        <p:nvPicPr>
          <p:cNvPr id="798" name="Google Shape;798;p90"/>
          <p:cNvPicPr preferRelativeResize="0"/>
          <p:nvPr/>
        </p:nvPicPr>
        <p:blipFill>
          <a:blip r:embed="rId3">
            <a:alphaModFix/>
          </a:blip>
          <a:stretch>
            <a:fillRect/>
          </a:stretch>
        </p:blipFill>
        <p:spPr>
          <a:xfrm>
            <a:off x="8180300" y="5267901"/>
            <a:ext cx="3748499" cy="86916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91"/>
          <p:cNvSpPr txBox="1">
            <a:spLocks noGrp="1"/>
          </p:cNvSpPr>
          <p:nvPr>
            <p:ph type="title"/>
          </p:nvPr>
        </p:nvSpPr>
        <p:spPr>
          <a:xfrm>
            <a:off x="415600" y="186967"/>
            <a:ext cx="11360800" cy="763600"/>
          </a:xfrm>
          <a:prstGeom prst="rect">
            <a:avLst/>
          </a:prstGeom>
        </p:spPr>
        <p:txBody>
          <a:bodyPr spcFirstLastPara="1" vert="horz" wrap="square" lIns="91433" tIns="45700" rIns="91433" bIns="45700" rtlCol="0" anchor="ctr" anchorCtr="0">
            <a:noAutofit/>
          </a:bodyPr>
          <a:lstStyle/>
          <a:p>
            <a:pPr>
              <a:buSzPts val="990"/>
            </a:pPr>
            <a:r>
              <a:rPr lang="en" sz="5093">
                <a:solidFill>
                  <a:srgbClr val="1C4587"/>
                </a:solidFill>
              </a:rPr>
              <a:t>How?</a:t>
            </a:r>
            <a:endParaRPr sz="5093" b="1">
              <a:solidFill>
                <a:srgbClr val="1C4587"/>
              </a:solidFill>
              <a:latin typeface="Century Gothic"/>
              <a:ea typeface="Century Gothic"/>
              <a:cs typeface="Century Gothic"/>
              <a:sym typeface="Century Gothic"/>
            </a:endParaRPr>
          </a:p>
        </p:txBody>
      </p:sp>
      <p:sp>
        <p:nvSpPr>
          <p:cNvPr id="804" name="Google Shape;804;p91"/>
          <p:cNvSpPr txBox="1">
            <a:spLocks noGrp="1"/>
          </p:cNvSpPr>
          <p:nvPr>
            <p:ph type="body" idx="1"/>
          </p:nvPr>
        </p:nvSpPr>
        <p:spPr>
          <a:xfrm>
            <a:off x="415600" y="1039667"/>
            <a:ext cx="10565200" cy="5142400"/>
          </a:xfrm>
          <a:prstGeom prst="rect">
            <a:avLst/>
          </a:prstGeom>
        </p:spPr>
        <p:txBody>
          <a:bodyPr spcFirstLastPara="1" vert="horz" wrap="square" lIns="121900" tIns="121900" rIns="121900" bIns="121900" rtlCol="0" anchor="ctr" anchorCtr="0">
            <a:noAutofit/>
          </a:bodyPr>
          <a:lstStyle/>
          <a:p>
            <a:pPr marL="0" indent="0">
              <a:buNone/>
            </a:pPr>
            <a:r>
              <a:rPr lang="en" sz="2667" dirty="0">
                <a:solidFill>
                  <a:schemeClr val="dk1"/>
                </a:solidFill>
                <a:latin typeface="Avenir"/>
                <a:ea typeface="Avenir"/>
                <a:cs typeface="Avenir"/>
                <a:sym typeface="Avenir"/>
              </a:rPr>
              <a:t>Add two files to your repo (root directory):</a:t>
            </a:r>
            <a:endParaRPr sz="2667" dirty="0">
              <a:solidFill>
                <a:schemeClr val="dk1"/>
              </a:solidFill>
              <a:latin typeface="Avenir"/>
              <a:ea typeface="Avenir"/>
              <a:cs typeface="Avenir"/>
              <a:sym typeface="Avenir"/>
            </a:endParaRPr>
          </a:p>
          <a:p>
            <a:pPr marL="0" indent="0">
              <a:buNone/>
            </a:pPr>
            <a:endParaRPr sz="2667" dirty="0">
              <a:solidFill>
                <a:schemeClr val="dk1"/>
              </a:solidFill>
              <a:latin typeface="Avenir"/>
              <a:ea typeface="Avenir"/>
              <a:cs typeface="Avenir"/>
              <a:sym typeface="Avenir"/>
            </a:endParaRPr>
          </a:p>
          <a:p>
            <a:pPr indent="-474121">
              <a:buClr>
                <a:schemeClr val="dk1"/>
              </a:buClr>
              <a:buSzPts val="2000"/>
              <a:buFont typeface="Avenir"/>
              <a:buAutoNum type="arabicPeriod"/>
            </a:pPr>
            <a:r>
              <a:rPr lang="en" sz="2667" dirty="0">
                <a:solidFill>
                  <a:schemeClr val="dk1"/>
                </a:solidFill>
                <a:latin typeface="Avenir"/>
                <a:ea typeface="Avenir"/>
                <a:cs typeface="Avenir"/>
                <a:sym typeface="Avenir"/>
              </a:rPr>
              <a:t>“</a:t>
            </a:r>
            <a:r>
              <a:rPr lang="en" sz="2667" dirty="0" err="1">
                <a:solidFill>
                  <a:schemeClr val="dk1"/>
                </a:solidFill>
                <a:latin typeface="Avenir"/>
                <a:ea typeface="Avenir"/>
                <a:cs typeface="Avenir"/>
                <a:sym typeface="Avenir"/>
              </a:rPr>
              <a:t>runtime.txt</a:t>
            </a:r>
            <a:r>
              <a:rPr lang="en" sz="2667" dirty="0">
                <a:solidFill>
                  <a:schemeClr val="dk1"/>
                </a:solidFill>
                <a:latin typeface="Avenir"/>
                <a:ea typeface="Avenir"/>
                <a:cs typeface="Avenir"/>
                <a:sym typeface="Avenir"/>
              </a:rPr>
              <a:t>” - enter the R version of Python version in use</a:t>
            </a:r>
            <a:endParaRPr sz="2667" dirty="0">
              <a:solidFill>
                <a:schemeClr val="dk1"/>
              </a:solidFill>
              <a:latin typeface="Avenir"/>
              <a:ea typeface="Avenir"/>
              <a:cs typeface="Avenir"/>
              <a:sym typeface="Avenir"/>
            </a:endParaRPr>
          </a:p>
          <a:p>
            <a:pPr indent="0">
              <a:buNone/>
            </a:pPr>
            <a:endParaRPr sz="1867" dirty="0">
              <a:solidFill>
                <a:schemeClr val="dk1"/>
              </a:solidFill>
              <a:latin typeface="Avenir"/>
              <a:ea typeface="Avenir"/>
              <a:cs typeface="Avenir"/>
              <a:sym typeface="Avenir"/>
            </a:endParaRPr>
          </a:p>
          <a:p>
            <a:pPr indent="0">
              <a:buNone/>
            </a:pPr>
            <a:r>
              <a:rPr lang="en" sz="1867" dirty="0">
                <a:solidFill>
                  <a:schemeClr val="dk1"/>
                </a:solidFill>
                <a:latin typeface="Courier New"/>
                <a:ea typeface="Courier New"/>
                <a:cs typeface="Courier New"/>
                <a:sym typeface="Courier New"/>
              </a:rPr>
              <a:t>r-4.3.2-2023-03-15</a:t>
            </a:r>
            <a:endParaRPr dirty="0">
              <a:solidFill>
                <a:schemeClr val="dk1"/>
              </a:solidFill>
              <a:latin typeface="Courier New"/>
              <a:ea typeface="Courier New"/>
              <a:cs typeface="Courier New"/>
              <a:sym typeface="Courier New"/>
            </a:endParaRPr>
          </a:p>
          <a:p>
            <a:pPr indent="0">
              <a:buNone/>
            </a:pPr>
            <a:r>
              <a:rPr lang="en" sz="1867" dirty="0">
                <a:solidFill>
                  <a:schemeClr val="dk1"/>
                </a:solidFill>
                <a:latin typeface="Courier New"/>
                <a:ea typeface="Courier New"/>
                <a:cs typeface="Courier New"/>
                <a:sym typeface="Courier New"/>
              </a:rPr>
              <a:t>python-3.10</a:t>
            </a:r>
            <a:endParaRPr sz="1867" dirty="0">
              <a:solidFill>
                <a:schemeClr val="dk1"/>
              </a:solidFill>
              <a:latin typeface="Courier New"/>
              <a:ea typeface="Courier New"/>
              <a:cs typeface="Courier New"/>
              <a:sym typeface="Courier New"/>
            </a:endParaRPr>
          </a:p>
          <a:p>
            <a:pPr marL="0" indent="0">
              <a:buNone/>
            </a:pPr>
            <a:endParaRPr dirty="0">
              <a:solidFill>
                <a:schemeClr val="dk1"/>
              </a:solidFill>
              <a:highlight>
                <a:srgbClr val="FFC800"/>
              </a:highlight>
              <a:latin typeface="Courier New"/>
              <a:ea typeface="Courier New"/>
              <a:cs typeface="Courier New"/>
              <a:sym typeface="Courier New"/>
            </a:endParaRPr>
          </a:p>
          <a:p>
            <a:pPr indent="-474121">
              <a:buClr>
                <a:schemeClr val="dk1"/>
              </a:buClr>
              <a:buSzPts val="2000"/>
              <a:buFont typeface="Avenir"/>
              <a:buAutoNum type="arabicPeriod"/>
            </a:pPr>
            <a:r>
              <a:rPr lang="en" sz="2667" dirty="0" err="1">
                <a:solidFill>
                  <a:schemeClr val="dk1"/>
                </a:solidFill>
                <a:latin typeface="Avenir"/>
                <a:ea typeface="Avenir"/>
                <a:cs typeface="Avenir"/>
                <a:sym typeface="Avenir"/>
              </a:rPr>
              <a:t>install.R</a:t>
            </a:r>
            <a:r>
              <a:rPr lang="en" sz="2667" dirty="0">
                <a:solidFill>
                  <a:schemeClr val="dk1"/>
                </a:solidFill>
                <a:latin typeface="Avenir"/>
                <a:ea typeface="Avenir"/>
                <a:cs typeface="Avenir"/>
                <a:sym typeface="Avenir"/>
              </a:rPr>
              <a:t> (R) or </a:t>
            </a:r>
            <a:r>
              <a:rPr lang="en" sz="2667" dirty="0" err="1">
                <a:solidFill>
                  <a:schemeClr val="dk1"/>
                </a:solidFill>
                <a:latin typeface="Avenir"/>
                <a:ea typeface="Avenir"/>
                <a:cs typeface="Avenir"/>
                <a:sym typeface="Avenir"/>
              </a:rPr>
              <a:t>requirements.txt</a:t>
            </a:r>
            <a:r>
              <a:rPr lang="en" sz="2667" dirty="0">
                <a:solidFill>
                  <a:schemeClr val="dk1"/>
                </a:solidFill>
                <a:latin typeface="Avenir"/>
                <a:ea typeface="Avenir"/>
                <a:cs typeface="Avenir"/>
                <a:sym typeface="Avenir"/>
              </a:rPr>
              <a:t> (Python) file with packages/libraries info </a:t>
            </a:r>
            <a:endParaRPr sz="2000" dirty="0">
              <a:solidFill>
                <a:schemeClr val="dk1"/>
              </a:solidFill>
              <a:highlight>
                <a:schemeClr val="lt2"/>
              </a:highlight>
              <a:latin typeface="Avenir"/>
              <a:ea typeface="Avenir"/>
              <a:cs typeface="Avenir"/>
              <a:sym typeface="Avenir"/>
            </a:endParaRPr>
          </a:p>
          <a:p>
            <a:pPr marL="0" indent="0">
              <a:lnSpc>
                <a:spcPct val="100000"/>
              </a:lnSpc>
              <a:buNone/>
            </a:pPr>
            <a:endParaRPr sz="2667" dirty="0">
              <a:solidFill>
                <a:schemeClr val="dk1"/>
              </a:solidFill>
              <a:latin typeface="Avenir"/>
              <a:ea typeface="Avenir"/>
              <a:cs typeface="Avenir"/>
              <a:sym typeface="Avenir"/>
            </a:endParaRPr>
          </a:p>
          <a:p>
            <a:pPr indent="-474121">
              <a:lnSpc>
                <a:spcPct val="100000"/>
              </a:lnSpc>
              <a:buSzPts val="2000"/>
              <a:buFont typeface="Avenir"/>
              <a:buAutoNum type="arabicPeriod"/>
            </a:pPr>
            <a:r>
              <a:rPr lang="en" sz="2667" dirty="0">
                <a:solidFill>
                  <a:schemeClr val="dk1"/>
                </a:solidFill>
                <a:latin typeface="Avenir"/>
                <a:ea typeface="Avenir"/>
                <a:cs typeface="Avenir"/>
                <a:sym typeface="Avenir"/>
              </a:rPr>
              <a:t>Access: </a:t>
            </a:r>
            <a:r>
              <a:rPr lang="en" sz="2667" u="sng" dirty="0">
                <a:solidFill>
                  <a:schemeClr val="hlink"/>
                </a:solidFill>
                <a:latin typeface="Avenir"/>
                <a:ea typeface="Avenir"/>
                <a:cs typeface="Avenir"/>
                <a:sym typeface="Avenir"/>
                <a:hlinkClick r:id="rId3"/>
              </a:rPr>
              <a:t>https://mybinder.org</a:t>
            </a:r>
            <a:endParaRPr dirty="0">
              <a:solidFill>
                <a:schemeClr val="dk1"/>
              </a:solidFill>
              <a:latin typeface="Avenir"/>
              <a:ea typeface="Avenir"/>
              <a:cs typeface="Avenir"/>
              <a:sym typeface="Avenir"/>
            </a:endParaRPr>
          </a:p>
          <a:p>
            <a:pPr marL="0" indent="0">
              <a:lnSpc>
                <a:spcPct val="100000"/>
              </a:lnSpc>
              <a:buNone/>
            </a:pPr>
            <a:endParaRPr dirty="0">
              <a:solidFill>
                <a:schemeClr val="dk1"/>
              </a:solidFill>
              <a:latin typeface="Avenir"/>
              <a:ea typeface="Avenir"/>
              <a:cs typeface="Avenir"/>
              <a:sym typeface="Avenir"/>
            </a:endParaRPr>
          </a:p>
          <a:p>
            <a:pPr marL="0" indent="0">
              <a:buClr>
                <a:schemeClr val="dk1"/>
              </a:buClr>
              <a:buSzPts val="1100"/>
              <a:buNone/>
            </a:pPr>
            <a:r>
              <a:rPr lang="en" sz="2000" dirty="0">
                <a:solidFill>
                  <a:schemeClr val="dk1"/>
                </a:solidFill>
                <a:highlight>
                  <a:schemeClr val="lt2"/>
                </a:highlight>
                <a:latin typeface="Avenir"/>
                <a:ea typeface="Avenir"/>
                <a:cs typeface="Avenir"/>
                <a:sym typeface="Avenir"/>
              </a:rPr>
              <a:t>See examples: </a:t>
            </a:r>
            <a:r>
              <a:rPr lang="en" sz="2000" u="sng" dirty="0">
                <a:solidFill>
                  <a:schemeClr val="hlink"/>
                </a:solidFill>
                <a:highlight>
                  <a:schemeClr val="lt2"/>
                </a:highlight>
                <a:latin typeface="Avenir"/>
                <a:ea typeface="Avenir"/>
                <a:cs typeface="Avenir"/>
                <a:sym typeface="Avenir"/>
                <a:hlinkClick r:id="rId4"/>
              </a:rPr>
              <a:t>https://github.com/binder-examples</a:t>
            </a:r>
            <a:endParaRPr dirty="0">
              <a:solidFill>
                <a:schemeClr val="dk1"/>
              </a:solidFill>
              <a:latin typeface="Avenir"/>
              <a:ea typeface="Avenir"/>
              <a:cs typeface="Avenir"/>
              <a:sym typeface="Aveni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pic>
        <p:nvPicPr>
          <p:cNvPr id="809" name="Google Shape;809;p92"/>
          <p:cNvPicPr preferRelativeResize="0"/>
          <p:nvPr/>
        </p:nvPicPr>
        <p:blipFill>
          <a:blip r:embed="rId3">
            <a:alphaModFix/>
          </a:blip>
          <a:stretch>
            <a:fillRect/>
          </a:stretch>
        </p:blipFill>
        <p:spPr>
          <a:xfrm>
            <a:off x="298351" y="203201"/>
            <a:ext cx="6329296" cy="6451601"/>
          </a:xfrm>
          <a:prstGeom prst="rect">
            <a:avLst/>
          </a:prstGeom>
          <a:noFill/>
          <a:ln>
            <a:noFill/>
          </a:ln>
        </p:spPr>
      </p:pic>
      <p:sp>
        <p:nvSpPr>
          <p:cNvPr id="810" name="Google Shape;810;p92"/>
          <p:cNvSpPr txBox="1"/>
          <p:nvPr/>
        </p:nvSpPr>
        <p:spPr>
          <a:xfrm>
            <a:off x="6715133" y="909801"/>
            <a:ext cx="5165600" cy="4864561"/>
          </a:xfrm>
          <a:prstGeom prst="rect">
            <a:avLst/>
          </a:prstGeom>
          <a:noFill/>
          <a:ln>
            <a:noFill/>
          </a:ln>
        </p:spPr>
        <p:txBody>
          <a:bodyPr spcFirstLastPara="1" wrap="square" lIns="121900" tIns="121900" rIns="121900" bIns="121900" anchor="t" anchorCtr="0">
            <a:spAutoFit/>
          </a:bodyPr>
          <a:lstStyle/>
          <a:p>
            <a:pPr marL="609585" indent="-448722">
              <a:lnSpc>
                <a:spcPct val="115000"/>
              </a:lnSpc>
              <a:spcBef>
                <a:spcPts val="1600"/>
              </a:spcBef>
              <a:buSzPts val="1700"/>
              <a:buFont typeface="Avenir"/>
              <a:buAutoNum type="arabicPeriod"/>
            </a:pPr>
            <a:r>
              <a:rPr lang="en" sz="2267">
                <a:latin typeface="Avenir"/>
                <a:ea typeface="Avenir"/>
                <a:cs typeface="Avenir"/>
                <a:sym typeface="Avenir"/>
              </a:rPr>
              <a:t>Select the appropriate repository and enter its URL or DOI</a:t>
            </a:r>
            <a:endParaRPr sz="2267">
              <a:latin typeface="Avenir"/>
              <a:ea typeface="Avenir"/>
              <a:cs typeface="Avenir"/>
              <a:sym typeface="Avenir"/>
            </a:endParaRPr>
          </a:p>
          <a:p>
            <a:pPr marL="609585" indent="-448722">
              <a:lnSpc>
                <a:spcPct val="115000"/>
              </a:lnSpc>
              <a:buSzPts val="1700"/>
              <a:buFont typeface="Avenir"/>
              <a:buAutoNum type="arabicPeriod"/>
            </a:pPr>
            <a:r>
              <a:rPr lang="en" sz="2267">
                <a:latin typeface="Avenir"/>
                <a:ea typeface="Avenir"/>
                <a:cs typeface="Avenir"/>
                <a:sym typeface="Avenir"/>
              </a:rPr>
              <a:t>Click launch</a:t>
            </a:r>
            <a:endParaRPr sz="2267">
              <a:latin typeface="Avenir"/>
              <a:ea typeface="Avenir"/>
              <a:cs typeface="Avenir"/>
              <a:sym typeface="Avenir"/>
            </a:endParaRPr>
          </a:p>
          <a:p>
            <a:pPr marL="609585" indent="-448722">
              <a:lnSpc>
                <a:spcPct val="115000"/>
              </a:lnSpc>
              <a:buSzPts val="1700"/>
              <a:buFont typeface="Avenir"/>
              <a:buAutoNum type="arabicPeriod"/>
            </a:pPr>
            <a:r>
              <a:rPr lang="en" sz="2267">
                <a:latin typeface="Avenir"/>
                <a:ea typeface="Avenir"/>
                <a:cs typeface="Avenir"/>
                <a:sym typeface="Avenir"/>
              </a:rPr>
              <a:t>Wait patiently wait for the environment to build.</a:t>
            </a:r>
            <a:endParaRPr sz="2267">
              <a:latin typeface="Avenir"/>
              <a:ea typeface="Avenir"/>
              <a:cs typeface="Avenir"/>
              <a:sym typeface="Avenir"/>
            </a:endParaRPr>
          </a:p>
          <a:p>
            <a:pPr marL="609585" indent="-448722">
              <a:lnSpc>
                <a:spcPct val="115000"/>
              </a:lnSpc>
              <a:buSzPts val="1700"/>
              <a:buFont typeface="Avenir"/>
              <a:buAutoNum type="arabicPeriod"/>
            </a:pPr>
            <a:r>
              <a:rPr lang="en" sz="2267">
                <a:latin typeface="Avenir"/>
                <a:ea typeface="Avenir"/>
                <a:cs typeface="Avenir"/>
                <a:sym typeface="Avenir"/>
              </a:rPr>
              <a:t>Share the link to your “binder-ized” repository, or copy the supplied code snippet to your repository README to a badge so others can launch your project with a single click.</a:t>
            </a:r>
            <a:endParaRPr sz="2267">
              <a:latin typeface="Avenir"/>
              <a:ea typeface="Avenir"/>
              <a:cs typeface="Avenir"/>
              <a:sym typeface="Avenir"/>
            </a:endParaRPr>
          </a:p>
        </p:txBody>
      </p:sp>
      <p:pic>
        <p:nvPicPr>
          <p:cNvPr id="811" name="Google Shape;811;p92"/>
          <p:cNvPicPr preferRelativeResize="0"/>
          <p:nvPr/>
        </p:nvPicPr>
        <p:blipFill rotWithShape="1">
          <a:blip r:embed="rId4">
            <a:alphaModFix/>
          </a:blip>
          <a:srcRect l="6886" t="34245" r="8410" b="36841"/>
          <a:stretch/>
        </p:blipFill>
        <p:spPr>
          <a:xfrm>
            <a:off x="7449903" y="5715401"/>
            <a:ext cx="2678567" cy="51563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pic>
        <p:nvPicPr>
          <p:cNvPr id="816" name="Google Shape;816;p93"/>
          <p:cNvPicPr preferRelativeResize="0"/>
          <p:nvPr/>
        </p:nvPicPr>
        <p:blipFill rotWithShape="1">
          <a:blip r:embed="rId3">
            <a:alphaModFix/>
          </a:blip>
          <a:srcRect l="14945" r="16901"/>
          <a:stretch/>
        </p:blipFill>
        <p:spPr>
          <a:xfrm>
            <a:off x="2064733" y="144200"/>
            <a:ext cx="7211968" cy="6451600"/>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DCE3-4DE2-983C-B690-707E4D743064}"/>
              </a:ext>
            </a:extLst>
          </p:cNvPr>
          <p:cNvSpPr>
            <a:spLocks noGrp="1"/>
          </p:cNvSpPr>
          <p:nvPr>
            <p:ph type="title"/>
          </p:nvPr>
        </p:nvSpPr>
        <p:spPr/>
        <p:txBody>
          <a:bodyPr>
            <a:normAutofit/>
          </a:bodyPr>
          <a:lstStyle/>
          <a:p>
            <a:r>
              <a:rPr lang="en-US" sz="4000" b="1" dirty="0">
                <a:solidFill>
                  <a:srgbClr val="1C4587"/>
                </a:solidFill>
                <a:latin typeface="Century Gothic"/>
              </a:rPr>
              <a:t>Acknowledgements</a:t>
            </a:r>
          </a:p>
        </p:txBody>
      </p:sp>
      <p:sp>
        <p:nvSpPr>
          <p:cNvPr id="3" name="Text Placeholder 2">
            <a:extLst>
              <a:ext uri="{FF2B5EF4-FFF2-40B4-BE49-F238E27FC236}">
                <a16:creationId xmlns:a16="http://schemas.microsoft.com/office/drawing/2014/main" id="{84FB4929-E30A-9EE5-543F-B7C1B9B5408A}"/>
              </a:ext>
            </a:extLst>
          </p:cNvPr>
          <p:cNvSpPr>
            <a:spLocks noGrp="1"/>
          </p:cNvSpPr>
          <p:nvPr>
            <p:ph type="body" idx="1"/>
          </p:nvPr>
        </p:nvSpPr>
        <p:spPr/>
        <p:txBody>
          <a:bodyPr>
            <a:normAutofit/>
          </a:bodyPr>
          <a:lstStyle/>
          <a:p>
            <a:pPr marL="152396" indent="0">
              <a:buNone/>
            </a:pPr>
            <a:r>
              <a:rPr lang="en-US" sz="3600" dirty="0"/>
              <a:t>This content has been adapted from:</a:t>
            </a:r>
          </a:p>
        </p:txBody>
      </p:sp>
      <p:grpSp>
        <p:nvGrpSpPr>
          <p:cNvPr id="11" name="Group 10">
            <a:extLst>
              <a:ext uri="{FF2B5EF4-FFF2-40B4-BE49-F238E27FC236}">
                <a16:creationId xmlns:a16="http://schemas.microsoft.com/office/drawing/2014/main" id="{A1503CE9-7768-7D56-6BC6-824048077FA7}"/>
              </a:ext>
            </a:extLst>
          </p:cNvPr>
          <p:cNvGrpSpPr/>
          <p:nvPr/>
        </p:nvGrpSpPr>
        <p:grpSpPr>
          <a:xfrm>
            <a:off x="3727181" y="2853183"/>
            <a:ext cx="4737638" cy="1922100"/>
            <a:chOff x="2237275" y="3036600"/>
            <a:chExt cx="4737638" cy="1922100"/>
          </a:xfrm>
        </p:grpSpPr>
        <p:sp>
          <p:nvSpPr>
            <p:cNvPr id="5" name="Google Shape;554;p62">
              <a:extLst>
                <a:ext uri="{FF2B5EF4-FFF2-40B4-BE49-F238E27FC236}">
                  <a16:creationId xmlns:a16="http://schemas.microsoft.com/office/drawing/2014/main" id="{7DAC8BE4-8967-B8C7-4F93-2CF6155DD7F9}"/>
                </a:ext>
              </a:extLst>
            </p:cNvPr>
            <p:cNvSpPr txBox="1"/>
            <p:nvPr/>
          </p:nvSpPr>
          <p:spPr>
            <a:xfrm>
              <a:off x="2237275" y="3985200"/>
              <a:ext cx="4637700" cy="338700"/>
            </a:xfrm>
            <a:prstGeom prst="rect">
              <a:avLst/>
            </a:prstGeom>
            <a:noFill/>
            <a:ln>
              <a:noFill/>
            </a:ln>
          </p:spPr>
          <p:txBody>
            <a:bodyPr spcFirstLastPara="1" wrap="square" lIns="91425" tIns="91425" rIns="91425" bIns="91425" anchor="t" anchorCtr="0">
              <a:spAutoFit/>
            </a:bodyPr>
            <a:lstStyle/>
            <a:p>
              <a:pPr marL="0" lvl="0" indent="0" algn="l" rtl="0">
                <a:lnSpc>
                  <a:spcPct val="140017"/>
                </a:lnSpc>
                <a:spcBef>
                  <a:spcPts val="0"/>
                </a:spcBef>
                <a:spcAft>
                  <a:spcPts val="0"/>
                </a:spcAft>
                <a:buClr>
                  <a:schemeClr val="dk1"/>
                </a:buClr>
                <a:buSzPts val="1100"/>
                <a:buFont typeface="Arial"/>
                <a:buNone/>
              </a:pPr>
              <a:endParaRPr sz="1000" b="1">
                <a:solidFill>
                  <a:srgbClr val="FAEEA2"/>
                </a:solidFill>
                <a:latin typeface="Josefin Sans"/>
                <a:ea typeface="Josefin Sans"/>
                <a:cs typeface="Josefin Sans"/>
                <a:sym typeface="Josefin Sans"/>
              </a:endParaRPr>
            </a:p>
          </p:txBody>
        </p:sp>
        <p:sp>
          <p:nvSpPr>
            <p:cNvPr id="6" name="Google Shape;555;p62">
              <a:extLst>
                <a:ext uri="{FF2B5EF4-FFF2-40B4-BE49-F238E27FC236}">
                  <a16:creationId xmlns:a16="http://schemas.microsoft.com/office/drawing/2014/main" id="{C5DDF1B8-D988-C8FA-7E0E-C9E4B5ECC0BD}"/>
                </a:ext>
              </a:extLst>
            </p:cNvPr>
            <p:cNvSpPr/>
            <p:nvPr/>
          </p:nvSpPr>
          <p:spPr>
            <a:xfrm>
              <a:off x="2279913" y="3036600"/>
              <a:ext cx="4695000" cy="1922100"/>
            </a:xfrm>
            <a:prstGeom prst="roundRect">
              <a:avLst>
                <a:gd name="adj" fmla="val 16667"/>
              </a:avLst>
            </a:prstGeom>
            <a:solidFill>
              <a:srgbClr val="FAEEA2"/>
            </a:solidFill>
            <a:ln>
              <a:noFill/>
            </a:ln>
          </p:spPr>
          <p:txBody>
            <a:bodyPr spcFirstLastPara="1" wrap="square" lIns="91425" tIns="91425" rIns="91425" bIns="91425" anchor="ctr" anchorCtr="0">
              <a:noAutofit/>
            </a:bodyPr>
            <a:lstStyle/>
            <a:p>
              <a:pPr marL="0" lvl="0" indent="0" algn="ctr" rtl="0">
                <a:lnSpc>
                  <a:spcPct val="140018"/>
                </a:lnSpc>
                <a:spcBef>
                  <a:spcPts val="0"/>
                </a:spcBef>
                <a:spcAft>
                  <a:spcPts val="0"/>
                </a:spcAft>
                <a:buNone/>
              </a:pPr>
              <a:r>
                <a:rPr lang="en" sz="1500" b="1">
                  <a:solidFill>
                    <a:srgbClr val="082C45"/>
                  </a:solidFill>
                  <a:latin typeface="Josefin Sans"/>
                  <a:ea typeface="Josefin Sans"/>
                  <a:cs typeface="Josefin Sans"/>
                  <a:sym typeface="Josefin Sans"/>
                </a:rPr>
                <a:t>DEPENDENCY MANAGEMENT 101</a:t>
              </a:r>
              <a:endParaRPr sz="1500" b="1">
                <a:solidFill>
                  <a:srgbClr val="082C45"/>
                </a:solidFill>
                <a:latin typeface="Josefin Sans"/>
                <a:ea typeface="Josefin Sans"/>
                <a:cs typeface="Josefin Sans"/>
                <a:sym typeface="Josefin Sans"/>
              </a:endParaRPr>
            </a:p>
            <a:p>
              <a:pPr marL="0" lvl="0" indent="0" algn="ctr" rtl="0">
                <a:lnSpc>
                  <a:spcPct val="140018"/>
                </a:lnSpc>
                <a:spcBef>
                  <a:spcPts val="0"/>
                </a:spcBef>
                <a:spcAft>
                  <a:spcPts val="0"/>
                </a:spcAft>
                <a:buNone/>
              </a:pPr>
              <a:r>
                <a:rPr lang="en" sz="1500" b="1">
                  <a:solidFill>
                    <a:srgbClr val="082C45"/>
                  </a:solidFill>
                  <a:latin typeface="Josefin Sans"/>
                  <a:ea typeface="Josefin Sans"/>
                  <a:cs typeface="Josefin Sans"/>
                  <a:sym typeface="Josefin Sans"/>
                </a:rPr>
                <a:t> </a:t>
              </a:r>
              <a:endParaRPr sz="1500" b="1">
                <a:solidFill>
                  <a:srgbClr val="082C45"/>
                </a:solidFill>
                <a:latin typeface="Josefin Sans"/>
                <a:ea typeface="Josefin Sans"/>
                <a:cs typeface="Josefin Sans"/>
                <a:sym typeface="Josefin Sans"/>
              </a:endParaRPr>
            </a:p>
            <a:p>
              <a:pPr marL="0" lvl="0" indent="0" algn="ctr" rtl="0">
                <a:lnSpc>
                  <a:spcPct val="100000"/>
                </a:lnSpc>
                <a:spcBef>
                  <a:spcPts val="0"/>
                </a:spcBef>
                <a:spcAft>
                  <a:spcPts val="0"/>
                </a:spcAft>
                <a:buNone/>
              </a:pPr>
              <a:endParaRPr b="1">
                <a:solidFill>
                  <a:srgbClr val="082C45"/>
                </a:solidFill>
              </a:endParaRPr>
            </a:p>
            <a:p>
              <a:pPr marL="0" lvl="0" indent="0" algn="ctr" rtl="0">
                <a:lnSpc>
                  <a:spcPct val="100000"/>
                </a:lnSpc>
                <a:spcBef>
                  <a:spcPts val="0"/>
                </a:spcBef>
                <a:spcAft>
                  <a:spcPts val="0"/>
                </a:spcAft>
                <a:buNone/>
              </a:pPr>
              <a:endParaRPr b="1">
                <a:solidFill>
                  <a:srgbClr val="082C45"/>
                </a:solidFill>
              </a:endParaRPr>
            </a:p>
            <a:p>
              <a:pPr marL="0" lvl="0" indent="0" algn="ctr" rtl="0">
                <a:lnSpc>
                  <a:spcPct val="100000"/>
                </a:lnSpc>
                <a:spcBef>
                  <a:spcPts val="0"/>
                </a:spcBef>
                <a:spcAft>
                  <a:spcPts val="0"/>
                </a:spcAft>
                <a:buNone/>
              </a:pPr>
              <a:endParaRPr b="1">
                <a:solidFill>
                  <a:srgbClr val="082C45"/>
                </a:solidFill>
              </a:endParaRPr>
            </a:p>
            <a:p>
              <a:pPr marL="0" lvl="0" indent="0" algn="ctr" rtl="0">
                <a:lnSpc>
                  <a:spcPct val="100000"/>
                </a:lnSpc>
                <a:spcBef>
                  <a:spcPts val="0"/>
                </a:spcBef>
                <a:spcAft>
                  <a:spcPts val="0"/>
                </a:spcAft>
                <a:buNone/>
              </a:pPr>
              <a:endParaRPr sz="2300">
                <a:solidFill>
                  <a:srgbClr val="082C45"/>
                </a:solidFill>
              </a:endParaRPr>
            </a:p>
          </p:txBody>
        </p:sp>
        <p:pic>
          <p:nvPicPr>
            <p:cNvPr id="8" name="Google Shape;557;p62">
              <a:extLst>
                <a:ext uri="{FF2B5EF4-FFF2-40B4-BE49-F238E27FC236}">
                  <a16:creationId xmlns:a16="http://schemas.microsoft.com/office/drawing/2014/main" id="{A3D3F91C-7420-9B92-3740-78445BC5EBEE}"/>
                </a:ext>
              </a:extLst>
            </p:cNvPr>
            <p:cNvPicPr preferRelativeResize="0"/>
            <p:nvPr/>
          </p:nvPicPr>
          <p:blipFill rotWithShape="1">
            <a:blip r:embed="rId2">
              <a:alphaModFix/>
            </a:blip>
            <a:srcRect l="23730" t="14197" r="19957" b="24475"/>
            <a:stretch/>
          </p:blipFill>
          <p:spPr>
            <a:xfrm>
              <a:off x="2936800" y="3524475"/>
              <a:ext cx="1157125" cy="1260150"/>
            </a:xfrm>
            <a:prstGeom prst="rect">
              <a:avLst/>
            </a:prstGeom>
            <a:noFill/>
            <a:ln>
              <a:noFill/>
            </a:ln>
          </p:spPr>
        </p:pic>
        <p:sp>
          <p:nvSpPr>
            <p:cNvPr id="9" name="Google Shape;558;p62">
              <a:extLst>
                <a:ext uri="{FF2B5EF4-FFF2-40B4-BE49-F238E27FC236}">
                  <a16:creationId xmlns:a16="http://schemas.microsoft.com/office/drawing/2014/main" id="{431591F9-44C5-A4C9-1F51-036871D69C59}"/>
                </a:ext>
              </a:extLst>
            </p:cNvPr>
            <p:cNvSpPr txBox="1"/>
            <p:nvPr/>
          </p:nvSpPr>
          <p:spPr>
            <a:xfrm>
              <a:off x="4013049" y="3721875"/>
              <a:ext cx="2961863" cy="86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dirty="0">
                  <a:solidFill>
                    <a:srgbClr val="082C45"/>
                  </a:solidFill>
                </a:rPr>
                <a:t>Renata </a:t>
              </a:r>
              <a:r>
                <a:rPr lang="en" b="1" dirty="0" err="1">
                  <a:solidFill>
                    <a:srgbClr val="082C45"/>
                  </a:solidFill>
                </a:rPr>
                <a:t>Curty</a:t>
              </a:r>
              <a:endParaRPr b="1" dirty="0">
                <a:solidFill>
                  <a:srgbClr val="082C45"/>
                </a:solidFill>
              </a:endParaRPr>
            </a:p>
            <a:p>
              <a:pPr marL="0" lvl="0" indent="0" algn="ctr" rtl="0">
                <a:spcBef>
                  <a:spcPts val="0"/>
                </a:spcBef>
                <a:spcAft>
                  <a:spcPts val="0"/>
                </a:spcAft>
                <a:buClr>
                  <a:schemeClr val="dk1"/>
                </a:buClr>
                <a:buSzPts val="1100"/>
                <a:buFont typeface="Arial"/>
                <a:buNone/>
              </a:pPr>
              <a:r>
                <a:rPr lang="en" b="1" dirty="0">
                  <a:solidFill>
                    <a:srgbClr val="082C45"/>
                  </a:solidFill>
                </a:rPr>
                <a:t>Research Data Services UCSB Library</a:t>
              </a:r>
              <a:endParaRPr b="1" dirty="0">
                <a:solidFill>
                  <a:srgbClr val="082C45"/>
                </a:solidFill>
              </a:endParaRPr>
            </a:p>
            <a:p>
              <a:pPr marL="0" lvl="0" indent="0" algn="ctr" rtl="0">
                <a:spcBef>
                  <a:spcPts val="0"/>
                </a:spcBef>
                <a:spcAft>
                  <a:spcPts val="0"/>
                </a:spcAft>
                <a:buClr>
                  <a:schemeClr val="dk1"/>
                </a:buClr>
                <a:buSzPts val="1100"/>
                <a:buFont typeface="Arial"/>
                <a:buNone/>
              </a:pPr>
              <a:r>
                <a:rPr lang="en" b="1" dirty="0" err="1">
                  <a:solidFill>
                    <a:srgbClr val="082C45"/>
                  </a:solidFill>
                </a:rPr>
                <a:t>rds@library.ucsb.edu</a:t>
              </a:r>
              <a:r>
                <a:rPr lang="en" sz="2100" b="1" dirty="0">
                  <a:solidFill>
                    <a:srgbClr val="082C45"/>
                  </a:solidFill>
                  <a:latin typeface="Josefin Sans"/>
                  <a:ea typeface="Josefin Sans"/>
                  <a:cs typeface="Josefin Sans"/>
                  <a:sym typeface="Josefin Sans"/>
                </a:rPr>
                <a:t> </a:t>
              </a:r>
              <a:endParaRPr sz="1800" dirty="0">
                <a:solidFill>
                  <a:schemeClr val="dk2"/>
                </a:solidFill>
              </a:endParaRPr>
            </a:p>
          </p:txBody>
        </p:sp>
      </p:grpSp>
      <p:pic>
        <p:nvPicPr>
          <p:cNvPr id="10" name="Google Shape;559;p62">
            <a:extLst>
              <a:ext uri="{FF2B5EF4-FFF2-40B4-BE49-F238E27FC236}">
                <a16:creationId xmlns:a16="http://schemas.microsoft.com/office/drawing/2014/main" id="{725B72DF-DD44-2F3D-1CA7-FE5991ED05FF}"/>
              </a:ext>
            </a:extLst>
          </p:cNvPr>
          <p:cNvPicPr preferRelativeResize="0"/>
          <p:nvPr/>
        </p:nvPicPr>
        <p:blipFill>
          <a:blip r:embed="rId3">
            <a:alphaModFix/>
          </a:blip>
          <a:stretch>
            <a:fillRect/>
          </a:stretch>
        </p:blipFill>
        <p:spPr>
          <a:xfrm>
            <a:off x="10134600" y="5955366"/>
            <a:ext cx="1731509" cy="902634"/>
          </a:xfrm>
          <a:prstGeom prst="rect">
            <a:avLst/>
          </a:prstGeom>
          <a:noFill/>
          <a:ln>
            <a:noFill/>
          </a:ln>
        </p:spPr>
      </p:pic>
    </p:spTree>
    <p:extLst>
      <p:ext uri="{BB962C8B-B14F-4D97-AF65-F5344CB8AC3E}">
        <p14:creationId xmlns:p14="http://schemas.microsoft.com/office/powerpoint/2010/main" val="1403879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72"/>
          <p:cNvSpPr txBox="1"/>
          <p:nvPr/>
        </p:nvSpPr>
        <p:spPr>
          <a:xfrm>
            <a:off x="488867" y="436600"/>
            <a:ext cx="11360800"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533" b="1" dirty="0">
                <a:solidFill>
                  <a:srgbClr val="004B83"/>
                </a:solidFill>
                <a:latin typeface="Century Gothic"/>
                <a:ea typeface="Century Gothic"/>
                <a:cs typeface="Century Gothic"/>
                <a:sym typeface="Century Gothic"/>
              </a:rPr>
              <a:t>Computing dependencies</a:t>
            </a:r>
            <a:endParaRPr sz="4533" b="1" dirty="0">
              <a:solidFill>
                <a:srgbClr val="004B83"/>
              </a:solidFill>
              <a:latin typeface="Century Gothic"/>
              <a:ea typeface="Century Gothic"/>
              <a:cs typeface="Century Gothic"/>
              <a:sym typeface="Century Gothic"/>
            </a:endParaRPr>
          </a:p>
        </p:txBody>
      </p:sp>
      <p:sp>
        <p:nvSpPr>
          <p:cNvPr id="634" name="Google Shape;634;p72"/>
          <p:cNvSpPr txBox="1"/>
          <p:nvPr/>
        </p:nvSpPr>
        <p:spPr>
          <a:xfrm>
            <a:off x="603100" y="1810400"/>
            <a:ext cx="8457200" cy="3570168"/>
          </a:xfrm>
          <a:prstGeom prst="rect">
            <a:avLst/>
          </a:prstGeom>
          <a:noFill/>
          <a:ln>
            <a:noFill/>
          </a:ln>
        </p:spPr>
        <p:txBody>
          <a:bodyPr spcFirstLastPara="1" wrap="square" lIns="121900" tIns="121900" rIns="121900" bIns="121900" anchor="t" anchorCtr="0">
            <a:spAutoFit/>
          </a:bodyPr>
          <a:lstStyle/>
          <a:p>
            <a:pPr marL="609585" indent="-507987">
              <a:lnSpc>
                <a:spcPct val="200000"/>
              </a:lnSpc>
              <a:buClr>
                <a:schemeClr val="dk1"/>
              </a:buClr>
              <a:buSzPts val="2400"/>
              <a:buFont typeface="Avenir"/>
              <a:buChar char="●"/>
            </a:pPr>
            <a:r>
              <a:rPr lang="en" sz="3200">
                <a:solidFill>
                  <a:schemeClr val="dk1"/>
                </a:solidFill>
                <a:latin typeface="Avenir"/>
                <a:ea typeface="Avenir"/>
                <a:cs typeface="Avenir"/>
                <a:sym typeface="Avenir"/>
              </a:rPr>
              <a:t>System-level libraries and packages</a:t>
            </a:r>
            <a:endParaRPr sz="3200">
              <a:solidFill>
                <a:schemeClr val="dk1"/>
              </a:solidFill>
              <a:latin typeface="Avenir"/>
              <a:ea typeface="Avenir"/>
              <a:cs typeface="Avenir"/>
              <a:sym typeface="Avenir"/>
            </a:endParaRPr>
          </a:p>
          <a:p>
            <a:pPr marL="609585" indent="-507987">
              <a:lnSpc>
                <a:spcPct val="200000"/>
              </a:lnSpc>
              <a:buClr>
                <a:schemeClr val="dk1"/>
              </a:buClr>
              <a:buSzPts val="2400"/>
              <a:buFont typeface="Avenir"/>
              <a:buChar char="●"/>
            </a:pPr>
            <a:r>
              <a:rPr lang="en" sz="3200">
                <a:solidFill>
                  <a:schemeClr val="dk1"/>
                </a:solidFill>
                <a:latin typeface="Avenir"/>
                <a:ea typeface="Avenir"/>
                <a:cs typeface="Avenir"/>
                <a:sym typeface="Avenir"/>
              </a:rPr>
              <a:t>System configurations</a:t>
            </a:r>
            <a:endParaRPr sz="3200">
              <a:solidFill>
                <a:schemeClr val="dk1"/>
              </a:solidFill>
              <a:latin typeface="Avenir"/>
              <a:ea typeface="Avenir"/>
              <a:cs typeface="Avenir"/>
              <a:sym typeface="Avenir"/>
            </a:endParaRPr>
          </a:p>
          <a:p>
            <a:pPr marL="609585" indent="-507987">
              <a:lnSpc>
                <a:spcPct val="200000"/>
              </a:lnSpc>
              <a:buClr>
                <a:schemeClr val="dk1"/>
              </a:buClr>
              <a:buSzPts val="2400"/>
              <a:buFont typeface="Avenir"/>
              <a:buChar char="●"/>
            </a:pPr>
            <a:r>
              <a:rPr lang="en" sz="3200">
                <a:solidFill>
                  <a:schemeClr val="dk1"/>
                </a:solidFill>
                <a:latin typeface="Avenir"/>
                <a:ea typeface="Avenir"/>
                <a:cs typeface="Avenir"/>
                <a:sym typeface="Avenir"/>
              </a:rPr>
              <a:t>Operating system</a:t>
            </a:r>
            <a:endParaRPr sz="3200">
              <a:solidFill>
                <a:schemeClr val="dk1"/>
              </a:solidFill>
              <a:latin typeface="Avenir"/>
              <a:ea typeface="Avenir"/>
              <a:cs typeface="Avenir"/>
              <a:sym typeface="Avenir"/>
            </a:endParaRPr>
          </a:p>
          <a:p>
            <a:endParaRPr sz="2400"/>
          </a:p>
        </p:txBody>
      </p:sp>
      <p:pic>
        <p:nvPicPr>
          <p:cNvPr id="635" name="Google Shape;635;p72"/>
          <p:cNvPicPr preferRelativeResize="0"/>
          <p:nvPr/>
        </p:nvPicPr>
        <p:blipFill rotWithShape="1">
          <a:blip r:embed="rId3">
            <a:alphaModFix/>
          </a:blip>
          <a:srcRect l="30960" t="27908" r="18076" b="22431"/>
          <a:stretch/>
        </p:blipFill>
        <p:spPr>
          <a:xfrm>
            <a:off x="9218333" y="3591485"/>
            <a:ext cx="2574067" cy="2508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pic>
        <p:nvPicPr>
          <p:cNvPr id="611" name="Google Shape;611;p69"/>
          <p:cNvPicPr preferRelativeResize="0"/>
          <p:nvPr/>
        </p:nvPicPr>
        <p:blipFill rotWithShape="1">
          <a:blip r:embed="rId3">
            <a:alphaModFix/>
          </a:blip>
          <a:srcRect t="7264" b="3386"/>
          <a:stretch/>
        </p:blipFill>
        <p:spPr>
          <a:xfrm>
            <a:off x="865367" y="1251467"/>
            <a:ext cx="10221603" cy="5087533"/>
          </a:xfrm>
          <a:prstGeom prst="rect">
            <a:avLst/>
          </a:prstGeom>
          <a:noFill/>
          <a:ln>
            <a:noFill/>
          </a:ln>
        </p:spPr>
      </p:pic>
      <p:sp>
        <p:nvSpPr>
          <p:cNvPr id="612" name="Google Shape;612;p69"/>
          <p:cNvSpPr txBox="1"/>
          <p:nvPr/>
        </p:nvSpPr>
        <p:spPr>
          <a:xfrm>
            <a:off x="704333" y="6339000"/>
            <a:ext cx="5579200" cy="485600"/>
          </a:xfrm>
          <a:prstGeom prst="rect">
            <a:avLst/>
          </a:prstGeom>
          <a:noFill/>
          <a:ln>
            <a:noFill/>
          </a:ln>
        </p:spPr>
        <p:txBody>
          <a:bodyPr spcFirstLastPara="1" wrap="square" lIns="121900" tIns="121900" rIns="121900" bIns="121900" anchor="t" anchorCtr="0">
            <a:noAutofit/>
          </a:bodyPr>
          <a:lstStyle/>
          <a:p>
            <a:r>
              <a:rPr lang="en" sz="1333"/>
              <a:t>Image by: </a:t>
            </a:r>
            <a:r>
              <a:rPr lang="en" sz="1333" u="sng">
                <a:solidFill>
                  <a:schemeClr val="hlink"/>
                </a:solidFill>
                <a:hlinkClick r:id="rId4"/>
              </a:rPr>
              <a:t>Savonen (2022)</a:t>
            </a:r>
            <a:r>
              <a:rPr lang="en" sz="1333"/>
              <a:t>.</a:t>
            </a:r>
            <a:endParaRPr sz="1333"/>
          </a:p>
        </p:txBody>
      </p:sp>
      <p:sp>
        <p:nvSpPr>
          <p:cNvPr id="613" name="Google Shape;613;p69"/>
          <p:cNvSpPr txBox="1"/>
          <p:nvPr/>
        </p:nvSpPr>
        <p:spPr>
          <a:xfrm>
            <a:off x="409433" y="171400"/>
            <a:ext cx="11360800"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533" b="1">
                <a:solidFill>
                  <a:srgbClr val="004B83"/>
                </a:solidFill>
                <a:latin typeface="Century Gothic"/>
                <a:ea typeface="Century Gothic"/>
                <a:cs typeface="Century Gothic"/>
                <a:sym typeface="Century Gothic"/>
              </a:rPr>
              <a:t>I swear it worked on my machine…</a:t>
            </a:r>
            <a:endParaRPr sz="4533" b="1">
              <a:solidFill>
                <a:srgbClr val="004B83"/>
              </a:solidFill>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61"/>
          <p:cNvSpPr txBox="1"/>
          <p:nvPr/>
        </p:nvSpPr>
        <p:spPr>
          <a:xfrm>
            <a:off x="528933" y="163967"/>
            <a:ext cx="10418800" cy="861734"/>
          </a:xfrm>
          <a:prstGeom prst="rect">
            <a:avLst/>
          </a:prstGeom>
          <a:noFill/>
          <a:ln>
            <a:noFill/>
          </a:ln>
        </p:spPr>
        <p:txBody>
          <a:bodyPr spcFirstLastPara="1" wrap="square" lIns="121900" tIns="121900" rIns="121900" bIns="121900" anchor="t" anchorCtr="0">
            <a:spAutoFit/>
          </a:bodyPr>
          <a:lstStyle/>
          <a:p>
            <a:r>
              <a:rPr lang="en" sz="4000" b="1">
                <a:solidFill>
                  <a:srgbClr val="004B83"/>
                </a:solidFill>
                <a:latin typeface="Century Gothic"/>
                <a:ea typeface="Century Gothic"/>
                <a:cs typeface="Century Gothic"/>
                <a:sym typeface="Century Gothic"/>
              </a:rPr>
              <a:t>The Dependency Hell</a:t>
            </a:r>
            <a:endParaRPr sz="4000" b="1">
              <a:solidFill>
                <a:srgbClr val="004B83"/>
              </a:solidFill>
              <a:latin typeface="Century Gothic"/>
              <a:ea typeface="Century Gothic"/>
              <a:cs typeface="Century Gothic"/>
              <a:sym typeface="Century Gothic"/>
            </a:endParaRPr>
          </a:p>
        </p:txBody>
      </p:sp>
      <p:sp>
        <p:nvSpPr>
          <p:cNvPr id="429" name="Google Shape;429;p61"/>
          <p:cNvSpPr txBox="1"/>
          <p:nvPr/>
        </p:nvSpPr>
        <p:spPr>
          <a:xfrm>
            <a:off x="528933" y="1369067"/>
            <a:ext cx="11260400" cy="1723508"/>
          </a:xfrm>
          <a:prstGeom prst="rect">
            <a:avLst/>
          </a:prstGeom>
          <a:solidFill>
            <a:srgbClr val="FFC800"/>
          </a:solidFill>
          <a:ln>
            <a:noFill/>
          </a:ln>
        </p:spPr>
        <p:txBody>
          <a:bodyPr spcFirstLastPara="1" wrap="square" lIns="121900" tIns="121900" rIns="121900" bIns="121900" anchor="t" anchorCtr="0">
            <a:spAutoFit/>
          </a:bodyPr>
          <a:lstStyle/>
          <a:p>
            <a:pPr>
              <a:buClr>
                <a:schemeClr val="dk1"/>
              </a:buClr>
              <a:buSzPts val="1100"/>
            </a:pPr>
            <a:r>
              <a:rPr lang="en" sz="3200" b="1">
                <a:solidFill>
                  <a:schemeClr val="dk1"/>
                </a:solidFill>
                <a:latin typeface="Avenir"/>
                <a:ea typeface="Avenir"/>
                <a:cs typeface="Avenir"/>
                <a:sym typeface="Avenir"/>
              </a:rPr>
              <a:t>Why?</a:t>
            </a:r>
            <a:endParaRPr sz="3200" b="1">
              <a:solidFill>
                <a:schemeClr val="dk1"/>
              </a:solidFill>
              <a:latin typeface="Avenir"/>
              <a:ea typeface="Avenir"/>
              <a:cs typeface="Avenir"/>
              <a:sym typeface="Avenir"/>
            </a:endParaRPr>
          </a:p>
          <a:p>
            <a:pPr>
              <a:buClr>
                <a:schemeClr val="dk1"/>
              </a:buClr>
              <a:buSzPts val="1100"/>
            </a:pPr>
            <a:r>
              <a:rPr lang="en" sz="3200" b="1">
                <a:solidFill>
                  <a:schemeClr val="dk1"/>
                </a:solidFill>
                <a:latin typeface="Avenir"/>
                <a:ea typeface="Avenir"/>
                <a:cs typeface="Avenir"/>
                <a:sym typeface="Avenir"/>
              </a:rPr>
              <a:t>Package versions don’t match</a:t>
            </a:r>
            <a:endParaRPr sz="3200" b="1">
              <a:solidFill>
                <a:schemeClr val="dk1"/>
              </a:solidFill>
              <a:latin typeface="Avenir"/>
              <a:ea typeface="Avenir"/>
              <a:cs typeface="Avenir"/>
              <a:sym typeface="Avenir"/>
            </a:endParaRPr>
          </a:p>
          <a:p>
            <a:pPr>
              <a:buClr>
                <a:schemeClr val="dk1"/>
              </a:buClr>
              <a:buSzPts val="1100"/>
            </a:pPr>
            <a:r>
              <a:rPr lang="en" sz="3200" b="1">
                <a:solidFill>
                  <a:schemeClr val="dk1"/>
                </a:solidFill>
                <a:latin typeface="Avenir"/>
                <a:ea typeface="Avenir"/>
                <a:cs typeface="Avenir"/>
                <a:sym typeface="Avenir"/>
              </a:rPr>
              <a:t>R versions don’t match</a:t>
            </a:r>
            <a:endParaRPr sz="2267">
              <a:solidFill>
                <a:schemeClr val="dk1"/>
              </a:solidFill>
              <a:latin typeface="Avenir"/>
              <a:ea typeface="Avenir"/>
              <a:cs typeface="Avenir"/>
              <a:sym typeface="Avenir"/>
            </a:endParaRPr>
          </a:p>
        </p:txBody>
      </p:sp>
      <p:sp>
        <p:nvSpPr>
          <p:cNvPr id="430" name="Google Shape;430;p61"/>
          <p:cNvSpPr txBox="1"/>
          <p:nvPr/>
        </p:nvSpPr>
        <p:spPr>
          <a:xfrm>
            <a:off x="527400" y="3200400"/>
            <a:ext cx="11137200" cy="3236743"/>
          </a:xfrm>
          <a:prstGeom prst="rect">
            <a:avLst/>
          </a:prstGeom>
          <a:noFill/>
          <a:ln>
            <a:noFill/>
          </a:ln>
        </p:spPr>
        <p:txBody>
          <a:bodyPr spcFirstLastPara="1" wrap="square" lIns="121900" tIns="121900" rIns="121900" bIns="121900" anchor="t" anchorCtr="0">
            <a:spAutoFit/>
          </a:bodyPr>
          <a:lstStyle/>
          <a:p>
            <a:pPr>
              <a:lnSpc>
                <a:spcPct val="115000"/>
              </a:lnSpc>
              <a:spcBef>
                <a:spcPts val="2000"/>
              </a:spcBef>
            </a:pPr>
            <a:r>
              <a:rPr lang="en" sz="2800" dirty="0">
                <a:solidFill>
                  <a:schemeClr val="dk1"/>
                </a:solidFill>
                <a:latin typeface="Avenir"/>
                <a:ea typeface="Avenir"/>
                <a:cs typeface="Avenir"/>
                <a:sym typeface="Avenir"/>
              </a:rPr>
              <a:t>Ask yourself:</a:t>
            </a:r>
            <a:endParaRPr sz="2800" dirty="0">
              <a:solidFill>
                <a:schemeClr val="dk1"/>
              </a:solidFill>
              <a:latin typeface="Avenir"/>
              <a:ea typeface="Avenir"/>
              <a:cs typeface="Avenir"/>
              <a:sym typeface="Avenir"/>
            </a:endParaRPr>
          </a:p>
          <a:p>
            <a:pPr marL="609585" indent="-482588">
              <a:lnSpc>
                <a:spcPct val="115000"/>
              </a:lnSpc>
              <a:spcBef>
                <a:spcPts val="2000"/>
              </a:spcBef>
              <a:buClr>
                <a:schemeClr val="dk1"/>
              </a:buClr>
              <a:buSzPts val="2100"/>
              <a:buFont typeface="Avenir"/>
              <a:buChar char="●"/>
            </a:pPr>
            <a:r>
              <a:rPr lang="en" sz="2800" dirty="0">
                <a:solidFill>
                  <a:schemeClr val="dk1"/>
                </a:solidFill>
                <a:latin typeface="Avenir"/>
                <a:ea typeface="Avenir"/>
                <a:cs typeface="Avenir"/>
                <a:sym typeface="Avenir"/>
              </a:rPr>
              <a:t>What are the packages versions used for my project?</a:t>
            </a:r>
            <a:endParaRPr sz="2933" dirty="0">
              <a:solidFill>
                <a:schemeClr val="dk1"/>
              </a:solidFill>
              <a:latin typeface="Avenir"/>
              <a:ea typeface="Avenir"/>
              <a:cs typeface="Avenir"/>
              <a:sym typeface="Avenir"/>
            </a:endParaRPr>
          </a:p>
          <a:p>
            <a:pPr marL="609585" indent="-482588">
              <a:lnSpc>
                <a:spcPct val="115000"/>
              </a:lnSpc>
              <a:buClr>
                <a:schemeClr val="dk1"/>
              </a:buClr>
              <a:buSzPts val="2100"/>
              <a:buFont typeface="Avenir"/>
              <a:buChar char="●"/>
            </a:pPr>
            <a:r>
              <a:rPr lang="en" sz="2800" dirty="0">
                <a:solidFill>
                  <a:schemeClr val="dk1"/>
                </a:solidFill>
                <a:latin typeface="Avenir"/>
                <a:ea typeface="Avenir"/>
                <a:cs typeface="Avenir"/>
                <a:sym typeface="Avenir"/>
              </a:rPr>
              <a:t>Will my project be usable on other system or in the future?</a:t>
            </a:r>
            <a:endParaRPr sz="2800" dirty="0">
              <a:solidFill>
                <a:schemeClr val="dk1"/>
              </a:solidFill>
              <a:latin typeface="Avenir"/>
              <a:ea typeface="Avenir"/>
              <a:cs typeface="Avenir"/>
              <a:sym typeface="Avenir"/>
            </a:endParaRPr>
          </a:p>
          <a:p>
            <a:pPr marL="609585" indent="-482588">
              <a:lnSpc>
                <a:spcPct val="115000"/>
              </a:lnSpc>
              <a:buClr>
                <a:schemeClr val="dk1"/>
              </a:buClr>
              <a:buSzPts val="2100"/>
              <a:buFont typeface="Avenir"/>
              <a:buChar char="●"/>
            </a:pPr>
            <a:r>
              <a:rPr lang="en" sz="2800" dirty="0">
                <a:solidFill>
                  <a:schemeClr val="dk1"/>
                </a:solidFill>
                <a:latin typeface="Avenir"/>
                <a:ea typeface="Avenir"/>
                <a:cs typeface="Avenir"/>
                <a:sym typeface="Avenir"/>
              </a:rPr>
              <a:t>How to deal with projects requiring different versions of a package?</a:t>
            </a:r>
            <a:endParaRPr sz="2800" dirty="0">
              <a:solidFill>
                <a:schemeClr val="dk1"/>
              </a:solidFill>
              <a:latin typeface="Avenir"/>
              <a:ea typeface="Avenir"/>
              <a:cs typeface="Avenir"/>
              <a:sym typeface="Aveni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73"/>
          <p:cNvSpPr txBox="1">
            <a:spLocks noGrp="1"/>
          </p:cNvSpPr>
          <p:nvPr>
            <p:ph type="title"/>
          </p:nvPr>
        </p:nvSpPr>
        <p:spPr>
          <a:xfrm>
            <a:off x="415600" y="494267"/>
            <a:ext cx="11360800" cy="763600"/>
          </a:xfrm>
          <a:prstGeom prst="rect">
            <a:avLst/>
          </a:prstGeom>
        </p:spPr>
        <p:txBody>
          <a:bodyPr spcFirstLastPara="1" vert="horz" wrap="square" lIns="91433" tIns="45700" rIns="91433" bIns="45700" rtlCol="0" anchor="ctr" anchorCtr="0">
            <a:noAutofit/>
          </a:bodyPr>
          <a:lstStyle/>
          <a:p>
            <a:r>
              <a:rPr lang="en" sz="4667"/>
              <a:t>Packages &amp; Libraries</a:t>
            </a:r>
            <a:endParaRPr sz="4667"/>
          </a:p>
        </p:txBody>
      </p:sp>
      <p:sp>
        <p:nvSpPr>
          <p:cNvPr id="641" name="Google Shape;641;p73"/>
          <p:cNvSpPr txBox="1">
            <a:spLocks noGrp="1"/>
          </p:cNvSpPr>
          <p:nvPr>
            <p:ph type="body" idx="1"/>
          </p:nvPr>
        </p:nvSpPr>
        <p:spPr>
          <a:xfrm>
            <a:off x="526767" y="1598500"/>
            <a:ext cx="7554400" cy="4027200"/>
          </a:xfrm>
          <a:prstGeom prst="rect">
            <a:avLst/>
          </a:prstGeom>
        </p:spPr>
        <p:txBody>
          <a:bodyPr spcFirstLastPara="1" vert="horz" wrap="square" lIns="121900" tIns="121900" rIns="121900" bIns="121900" rtlCol="0" anchor="ctr" anchorCtr="0">
            <a:noAutofit/>
          </a:bodyPr>
          <a:lstStyle/>
          <a:p>
            <a:pPr marL="0" indent="0">
              <a:lnSpc>
                <a:spcPct val="115000"/>
              </a:lnSpc>
              <a:spcBef>
                <a:spcPts val="1600"/>
              </a:spcBef>
              <a:buClr>
                <a:schemeClr val="dk1"/>
              </a:buClr>
              <a:buSzPts val="1100"/>
              <a:buNone/>
            </a:pPr>
            <a:r>
              <a:rPr lang="en" sz="2667" b="1" dirty="0">
                <a:latin typeface="Avenir"/>
                <a:ea typeface="Avenir"/>
                <a:cs typeface="Avenir"/>
                <a:sym typeface="Avenir"/>
              </a:rPr>
              <a:t>R: </a:t>
            </a:r>
            <a:r>
              <a:rPr lang="en" sz="2667" dirty="0">
                <a:latin typeface="Avenir"/>
                <a:ea typeface="Avenir"/>
                <a:cs typeface="Avenir"/>
                <a:sym typeface="Avenir"/>
              </a:rPr>
              <a:t>Packages are collections of R functions, data, and compiled code in a well-defined format, created to add specific functionality. The directories where the packages are installed are called libraries. </a:t>
            </a:r>
            <a:br>
              <a:rPr lang="en" sz="2667" dirty="0">
                <a:latin typeface="Avenir"/>
                <a:ea typeface="Avenir"/>
                <a:cs typeface="Avenir"/>
                <a:sym typeface="Avenir"/>
              </a:rPr>
            </a:br>
            <a:r>
              <a:rPr lang="en" sz="1333" dirty="0">
                <a:latin typeface="Avenir"/>
                <a:ea typeface="Avenir"/>
                <a:cs typeface="Avenir"/>
                <a:sym typeface="Avenir"/>
              </a:rPr>
              <a:t> </a:t>
            </a:r>
            <a:endParaRPr sz="1333" dirty="0">
              <a:latin typeface="Avenir"/>
              <a:ea typeface="Avenir"/>
              <a:cs typeface="Avenir"/>
              <a:sym typeface="Avenir"/>
            </a:endParaRPr>
          </a:p>
          <a:p>
            <a:pPr marL="0" indent="0">
              <a:spcBef>
                <a:spcPts val="1600"/>
              </a:spcBef>
              <a:buNone/>
            </a:pPr>
            <a:r>
              <a:rPr lang="en" sz="2667" b="1" dirty="0">
                <a:latin typeface="Avenir"/>
                <a:ea typeface="Avenir"/>
                <a:cs typeface="Avenir"/>
                <a:sym typeface="Avenir"/>
              </a:rPr>
              <a:t>Python: </a:t>
            </a:r>
            <a:r>
              <a:rPr lang="en" sz="2667" dirty="0">
                <a:solidFill>
                  <a:srgbClr val="202124"/>
                </a:solidFill>
                <a:highlight>
                  <a:srgbClr val="FFFFFF"/>
                </a:highlight>
                <a:latin typeface="Avenir"/>
                <a:ea typeface="Avenir"/>
                <a:cs typeface="Avenir"/>
                <a:sym typeface="Avenir"/>
              </a:rPr>
              <a:t>A library is </a:t>
            </a:r>
            <a:r>
              <a:rPr lang="en" sz="2667" dirty="0">
                <a:solidFill>
                  <a:srgbClr val="040C28"/>
                </a:solidFill>
                <a:latin typeface="Avenir"/>
                <a:ea typeface="Avenir"/>
                <a:cs typeface="Avenir"/>
                <a:sym typeface="Avenir"/>
              </a:rPr>
              <a:t>a collection of code that makes everyday tasks more efficient</a:t>
            </a:r>
            <a:r>
              <a:rPr lang="en" sz="2667" dirty="0">
                <a:solidFill>
                  <a:srgbClr val="202124"/>
                </a:solidFill>
                <a:highlight>
                  <a:srgbClr val="FFFFFF"/>
                </a:highlight>
                <a:latin typeface="Avenir"/>
                <a:ea typeface="Avenir"/>
                <a:cs typeface="Avenir"/>
                <a:sym typeface="Avenir"/>
              </a:rPr>
              <a:t>.</a:t>
            </a:r>
            <a:endParaRPr sz="2667" dirty="0">
              <a:latin typeface="Avenir"/>
              <a:ea typeface="Avenir"/>
              <a:cs typeface="Avenir"/>
              <a:sym typeface="Avenir"/>
            </a:endParaRPr>
          </a:p>
        </p:txBody>
      </p:sp>
      <p:pic>
        <p:nvPicPr>
          <p:cNvPr id="642" name="Google Shape;642;p73"/>
          <p:cNvPicPr preferRelativeResize="0"/>
          <p:nvPr/>
        </p:nvPicPr>
        <p:blipFill>
          <a:blip r:embed="rId3">
            <a:alphaModFix/>
          </a:blip>
          <a:stretch>
            <a:fillRect/>
          </a:stretch>
        </p:blipFill>
        <p:spPr>
          <a:xfrm>
            <a:off x="8888732" y="2038111"/>
            <a:ext cx="2776499" cy="1845875"/>
          </a:xfrm>
          <a:prstGeom prst="rect">
            <a:avLst/>
          </a:prstGeom>
          <a:noFill/>
          <a:ln>
            <a:noFill/>
          </a:ln>
        </p:spPr>
      </p:pic>
      <p:pic>
        <p:nvPicPr>
          <p:cNvPr id="643" name="Google Shape;643;p73"/>
          <p:cNvPicPr preferRelativeResize="0"/>
          <p:nvPr/>
        </p:nvPicPr>
        <p:blipFill rotWithShape="1">
          <a:blip r:embed="rId4">
            <a:alphaModFix/>
          </a:blip>
          <a:srcRect l="6058" t="20291" r="44488" b="8285"/>
          <a:stretch/>
        </p:blipFill>
        <p:spPr>
          <a:xfrm>
            <a:off x="8888732" y="4001947"/>
            <a:ext cx="2776501" cy="225553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pic>
        <p:nvPicPr>
          <p:cNvPr id="655" name="Google Shape;655;p75"/>
          <p:cNvPicPr preferRelativeResize="0"/>
          <p:nvPr/>
        </p:nvPicPr>
        <p:blipFill>
          <a:blip r:embed="rId3">
            <a:alphaModFix/>
          </a:blip>
          <a:stretch>
            <a:fillRect/>
          </a:stretch>
        </p:blipFill>
        <p:spPr>
          <a:xfrm>
            <a:off x="9445534" y="4562567"/>
            <a:ext cx="2379732" cy="1707467"/>
          </a:xfrm>
          <a:prstGeom prst="rect">
            <a:avLst/>
          </a:prstGeom>
          <a:noFill/>
          <a:ln>
            <a:noFill/>
          </a:ln>
        </p:spPr>
      </p:pic>
      <p:sp>
        <p:nvSpPr>
          <p:cNvPr id="656" name="Google Shape;656;p75"/>
          <p:cNvSpPr txBox="1"/>
          <p:nvPr/>
        </p:nvSpPr>
        <p:spPr>
          <a:xfrm>
            <a:off x="415600" y="496433"/>
            <a:ext cx="11360800"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533" b="1">
                <a:solidFill>
                  <a:srgbClr val="004B83"/>
                </a:solidFill>
                <a:latin typeface="Century Gothic"/>
                <a:ea typeface="Century Gothic"/>
                <a:cs typeface="Century Gothic"/>
                <a:sym typeface="Century Gothic"/>
              </a:rPr>
              <a:t>Recommendations</a:t>
            </a:r>
            <a:endParaRPr sz="4533" b="1">
              <a:solidFill>
                <a:srgbClr val="004B83"/>
              </a:solidFill>
              <a:latin typeface="Century Gothic"/>
              <a:ea typeface="Century Gothic"/>
              <a:cs typeface="Century Gothic"/>
              <a:sym typeface="Century Gothic"/>
            </a:endParaRPr>
          </a:p>
        </p:txBody>
      </p:sp>
      <p:sp>
        <p:nvSpPr>
          <p:cNvPr id="657" name="Google Shape;657;p75"/>
          <p:cNvSpPr txBox="1"/>
          <p:nvPr/>
        </p:nvSpPr>
        <p:spPr>
          <a:xfrm>
            <a:off x="611666" y="1583267"/>
            <a:ext cx="9218134" cy="4504000"/>
          </a:xfrm>
          <a:prstGeom prst="rect">
            <a:avLst/>
          </a:prstGeom>
          <a:noFill/>
          <a:ln>
            <a:noFill/>
          </a:ln>
        </p:spPr>
        <p:txBody>
          <a:bodyPr spcFirstLastPara="1" wrap="square" lIns="121900" tIns="121900" rIns="121900" bIns="121900" anchor="t" anchorCtr="0">
            <a:noAutofit/>
          </a:bodyPr>
          <a:lstStyle/>
          <a:p>
            <a:pPr marL="609585" indent="-465655">
              <a:lnSpc>
                <a:spcPct val="115000"/>
              </a:lnSpc>
              <a:spcBef>
                <a:spcPts val="1600"/>
              </a:spcBef>
              <a:buClr>
                <a:schemeClr val="dk1"/>
              </a:buClr>
              <a:buSzPts val="1900"/>
              <a:buFont typeface="Avenir"/>
              <a:buChar char="●"/>
            </a:pPr>
            <a:r>
              <a:rPr lang="en" sz="2533" dirty="0">
                <a:solidFill>
                  <a:schemeClr val="dk1"/>
                </a:solidFill>
                <a:latin typeface="Avenir"/>
                <a:ea typeface="Avenir"/>
                <a:cs typeface="Avenir"/>
                <a:sym typeface="Avenir"/>
              </a:rPr>
              <a:t>Document your computing environment (i.e., operating system, software, and versions)</a:t>
            </a:r>
            <a:endParaRPr sz="2533" dirty="0">
              <a:solidFill>
                <a:schemeClr val="dk1"/>
              </a:solidFill>
              <a:latin typeface="Avenir"/>
              <a:ea typeface="Avenir"/>
              <a:cs typeface="Avenir"/>
              <a:sym typeface="Avenir"/>
            </a:endParaRPr>
          </a:p>
          <a:p>
            <a:pPr marL="609585" indent="-465655">
              <a:lnSpc>
                <a:spcPct val="115000"/>
              </a:lnSpc>
              <a:spcBef>
                <a:spcPts val="1333"/>
              </a:spcBef>
              <a:buClr>
                <a:schemeClr val="dk1"/>
              </a:buClr>
              <a:buSzPts val="1900"/>
              <a:buFont typeface="Avenir"/>
              <a:buChar char="●"/>
            </a:pPr>
            <a:r>
              <a:rPr lang="en" sz="2533" dirty="0">
                <a:solidFill>
                  <a:schemeClr val="dk1"/>
                </a:solidFill>
                <a:latin typeface="Avenir"/>
                <a:ea typeface="Avenir"/>
                <a:cs typeface="Avenir"/>
                <a:sym typeface="Avenir"/>
              </a:rPr>
              <a:t>Ensure to record </a:t>
            </a:r>
            <a:r>
              <a:rPr lang="en" sz="2533" i="1" dirty="0">
                <a:solidFill>
                  <a:schemeClr val="dk1"/>
                </a:solidFill>
                <a:latin typeface="Avenir"/>
                <a:ea typeface="Avenir"/>
                <a:cs typeface="Avenir"/>
                <a:sym typeface="Avenir"/>
              </a:rPr>
              <a:t>all</a:t>
            </a:r>
            <a:r>
              <a:rPr lang="en" sz="2533" dirty="0">
                <a:solidFill>
                  <a:schemeClr val="dk1"/>
                </a:solidFill>
                <a:latin typeface="Avenir"/>
                <a:ea typeface="Avenir"/>
                <a:cs typeface="Avenir"/>
                <a:sym typeface="Avenir"/>
              </a:rPr>
              <a:t> packages and libraries along with </a:t>
            </a:r>
            <a:r>
              <a:rPr lang="en" sz="2533" i="1" dirty="0">
                <a:solidFill>
                  <a:schemeClr val="dk1"/>
                </a:solidFill>
                <a:latin typeface="Avenir"/>
                <a:ea typeface="Avenir"/>
                <a:cs typeface="Avenir"/>
                <a:sym typeface="Avenir"/>
              </a:rPr>
              <a:t>their versions</a:t>
            </a:r>
            <a:endParaRPr sz="2533" i="1" dirty="0">
              <a:solidFill>
                <a:schemeClr val="dk1"/>
              </a:solidFill>
              <a:latin typeface="Avenir"/>
              <a:ea typeface="Avenir"/>
              <a:cs typeface="Avenir"/>
              <a:sym typeface="Avenir"/>
            </a:endParaRPr>
          </a:p>
          <a:p>
            <a:pPr marL="609585" indent="-465655">
              <a:lnSpc>
                <a:spcPct val="115000"/>
              </a:lnSpc>
              <a:spcBef>
                <a:spcPts val="1333"/>
              </a:spcBef>
              <a:buClr>
                <a:schemeClr val="dk1"/>
              </a:buClr>
              <a:buSzPts val="1900"/>
              <a:buFont typeface="Avenir"/>
              <a:buChar char="●"/>
            </a:pPr>
            <a:r>
              <a:rPr lang="en" sz="2533" dirty="0">
                <a:solidFill>
                  <a:schemeClr val="dk1"/>
                </a:solidFill>
                <a:latin typeface="Avenir"/>
                <a:ea typeface="Avenir"/>
                <a:cs typeface="Avenir"/>
                <a:sym typeface="Avenir"/>
              </a:rPr>
              <a:t>Use dependency management systems and virtual environments to automate and streamline the steps above</a:t>
            </a:r>
            <a:endParaRPr sz="2533" dirty="0">
              <a:solidFill>
                <a:schemeClr val="dk1"/>
              </a:solidFill>
              <a:latin typeface="Avenir"/>
              <a:ea typeface="Avenir"/>
              <a:cs typeface="Avenir"/>
              <a:sym typeface="Avenir"/>
            </a:endParaRPr>
          </a:p>
          <a:p>
            <a:pPr marL="609585" indent="-465655">
              <a:lnSpc>
                <a:spcPct val="115000"/>
              </a:lnSpc>
              <a:spcBef>
                <a:spcPts val="1600"/>
              </a:spcBef>
              <a:buClr>
                <a:schemeClr val="dk1"/>
              </a:buClr>
              <a:buSzPts val="1900"/>
              <a:buFont typeface="Avenir"/>
              <a:buChar char="●"/>
            </a:pPr>
            <a:r>
              <a:rPr lang="en" sz="2533" dirty="0">
                <a:solidFill>
                  <a:schemeClr val="dk1"/>
                </a:solidFill>
                <a:latin typeface="Avenir"/>
                <a:ea typeface="Avenir"/>
                <a:cs typeface="Avenir"/>
                <a:sym typeface="Avenir"/>
              </a:rPr>
              <a:t>Consider using containers to capture dependencies and offer an environment runtime</a:t>
            </a:r>
            <a:endParaRPr sz="2533" dirty="0">
              <a:solidFill>
                <a:schemeClr val="dk1"/>
              </a:solidFill>
              <a:latin typeface="Avenir"/>
              <a:ea typeface="Avenir"/>
              <a:cs typeface="Avenir"/>
              <a:sym typeface="Avenir"/>
            </a:endParaRPr>
          </a:p>
          <a:p>
            <a:pPr>
              <a:spcBef>
                <a:spcPts val="1333"/>
              </a:spcBef>
            </a:pPr>
            <a:endParaRPr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81"/>
          <p:cNvSpPr txBox="1"/>
          <p:nvPr/>
        </p:nvSpPr>
        <p:spPr>
          <a:xfrm>
            <a:off x="738067" y="392167"/>
            <a:ext cx="11360800"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800" b="1" dirty="0">
                <a:solidFill>
                  <a:srgbClr val="004B83"/>
                </a:solidFill>
                <a:latin typeface="Century Gothic"/>
                <a:ea typeface="Century Gothic"/>
                <a:cs typeface="Century Gothic"/>
                <a:sym typeface="Century Gothic"/>
              </a:rPr>
              <a:t>Document</a:t>
            </a:r>
            <a:endParaRPr sz="4800" b="1" dirty="0">
              <a:solidFill>
                <a:srgbClr val="004B83"/>
              </a:solidFill>
              <a:latin typeface="Century Gothic"/>
              <a:ea typeface="Century Gothic"/>
              <a:cs typeface="Century Gothic"/>
              <a:sym typeface="Century Gothic"/>
            </a:endParaRPr>
          </a:p>
        </p:txBody>
      </p:sp>
      <p:sp>
        <p:nvSpPr>
          <p:cNvPr id="714" name="Google Shape;714;p81"/>
          <p:cNvSpPr txBox="1"/>
          <p:nvPr/>
        </p:nvSpPr>
        <p:spPr>
          <a:xfrm>
            <a:off x="713267" y="1574800"/>
            <a:ext cx="11213600" cy="1297600"/>
          </a:xfrm>
          <a:prstGeom prst="rect">
            <a:avLst/>
          </a:prstGeom>
          <a:noFill/>
          <a:ln>
            <a:noFill/>
          </a:ln>
        </p:spPr>
        <p:txBody>
          <a:bodyPr spcFirstLastPara="1" wrap="square" lIns="121900" tIns="121900" rIns="121900" bIns="121900" anchor="t" anchorCtr="0">
            <a:noAutofit/>
          </a:bodyPr>
          <a:lstStyle/>
          <a:p>
            <a:pPr marL="118531">
              <a:lnSpc>
                <a:spcPct val="115000"/>
              </a:lnSpc>
              <a:buClr>
                <a:schemeClr val="dk1"/>
              </a:buClr>
              <a:buSzPts val="2200"/>
            </a:pPr>
            <a:r>
              <a:rPr lang="en" sz="2933" dirty="0">
                <a:solidFill>
                  <a:schemeClr val="dk1"/>
                </a:solidFill>
                <a:latin typeface="Avenir"/>
                <a:ea typeface="Avenir"/>
                <a:cs typeface="Avenir"/>
                <a:sym typeface="Avenir"/>
              </a:rPr>
              <a:t>Include in your project folder a file that others can use to to know which libraries and software versions you used</a:t>
            </a:r>
            <a:endParaRPr sz="2400" dirty="0"/>
          </a:p>
        </p:txBody>
      </p:sp>
      <p:sp>
        <p:nvSpPr>
          <p:cNvPr id="715" name="Google Shape;715;p81"/>
          <p:cNvSpPr txBox="1"/>
          <p:nvPr/>
        </p:nvSpPr>
        <p:spPr>
          <a:xfrm>
            <a:off x="6263268" y="4309567"/>
            <a:ext cx="3529200" cy="711600"/>
          </a:xfrm>
          <a:prstGeom prst="rect">
            <a:avLst/>
          </a:prstGeom>
          <a:solidFill>
            <a:schemeClr val="dk2"/>
          </a:solidFill>
          <a:ln>
            <a:noFill/>
          </a:ln>
        </p:spPr>
        <p:txBody>
          <a:bodyPr spcFirstLastPara="1" wrap="square" lIns="121900" tIns="121900" rIns="121900" bIns="121900" anchor="t" anchorCtr="0">
            <a:noAutofit/>
          </a:bodyPr>
          <a:lstStyle/>
          <a:p>
            <a:pPr algn="ctr"/>
            <a:r>
              <a:rPr lang="en-US" sz="3200" b="1" dirty="0">
                <a:solidFill>
                  <a:schemeClr val="lt2"/>
                </a:solidFill>
              </a:rPr>
              <a:t>p</a:t>
            </a:r>
            <a:r>
              <a:rPr lang="en" sz="3200" b="1" dirty="0" err="1">
                <a:solidFill>
                  <a:schemeClr val="lt2"/>
                </a:solidFill>
              </a:rPr>
              <a:t>ip</a:t>
            </a:r>
            <a:r>
              <a:rPr lang="en" sz="3200" b="1" dirty="0">
                <a:solidFill>
                  <a:schemeClr val="lt2"/>
                </a:solidFill>
              </a:rPr>
              <a:t> freeze</a:t>
            </a:r>
            <a:endParaRPr sz="3200" b="1" dirty="0">
              <a:solidFill>
                <a:schemeClr val="lt2"/>
              </a:solidFill>
            </a:endParaRPr>
          </a:p>
        </p:txBody>
      </p:sp>
      <p:pic>
        <p:nvPicPr>
          <p:cNvPr id="716" name="Google Shape;716;p81"/>
          <p:cNvPicPr preferRelativeResize="0"/>
          <p:nvPr/>
        </p:nvPicPr>
        <p:blipFill rotWithShape="1">
          <a:blip r:embed="rId3">
            <a:alphaModFix/>
          </a:blip>
          <a:srcRect r="54576"/>
          <a:stretch/>
        </p:blipFill>
        <p:spPr>
          <a:xfrm>
            <a:off x="2936800" y="2936716"/>
            <a:ext cx="1368349" cy="1206947"/>
          </a:xfrm>
          <a:prstGeom prst="rect">
            <a:avLst/>
          </a:prstGeom>
          <a:noFill/>
          <a:ln>
            <a:noFill/>
          </a:ln>
        </p:spPr>
      </p:pic>
      <p:pic>
        <p:nvPicPr>
          <p:cNvPr id="718" name="Google Shape;718;p81"/>
          <p:cNvPicPr preferRelativeResize="0"/>
          <p:nvPr/>
        </p:nvPicPr>
        <p:blipFill rotWithShape="1">
          <a:blip r:embed="rId3">
            <a:alphaModFix/>
          </a:blip>
          <a:srcRect l="57012" r="2984"/>
          <a:stretch/>
        </p:blipFill>
        <p:spPr>
          <a:xfrm>
            <a:off x="7215059" y="2978484"/>
            <a:ext cx="1205072" cy="1206947"/>
          </a:xfrm>
          <a:prstGeom prst="rect">
            <a:avLst/>
          </a:prstGeom>
          <a:noFill/>
          <a:ln>
            <a:noFill/>
          </a:ln>
        </p:spPr>
      </p:pic>
      <p:pic>
        <p:nvPicPr>
          <p:cNvPr id="720" name="Google Shape;720;p81"/>
          <p:cNvPicPr preferRelativeResize="0"/>
          <p:nvPr/>
        </p:nvPicPr>
        <p:blipFill rotWithShape="1">
          <a:blip r:embed="rId4">
            <a:alphaModFix/>
          </a:blip>
          <a:srcRect l="16592" t="23896" r="8936" b="59425"/>
          <a:stretch/>
        </p:blipFill>
        <p:spPr>
          <a:xfrm>
            <a:off x="9472176" y="249200"/>
            <a:ext cx="2454691" cy="711600"/>
          </a:xfrm>
          <a:prstGeom prst="rect">
            <a:avLst/>
          </a:prstGeom>
          <a:noFill/>
          <a:ln>
            <a:noFill/>
          </a:ln>
        </p:spPr>
      </p:pic>
      <p:sp>
        <p:nvSpPr>
          <p:cNvPr id="721" name="Google Shape;721;p81"/>
          <p:cNvSpPr txBox="1"/>
          <p:nvPr/>
        </p:nvSpPr>
        <p:spPr>
          <a:xfrm>
            <a:off x="9676521" y="842532"/>
            <a:ext cx="2046000" cy="446800"/>
          </a:xfrm>
          <a:prstGeom prst="rect">
            <a:avLst/>
          </a:prstGeom>
          <a:noFill/>
          <a:ln>
            <a:noFill/>
          </a:ln>
        </p:spPr>
        <p:txBody>
          <a:bodyPr spcFirstLastPara="1" wrap="square" lIns="121900" tIns="121900" rIns="121900" bIns="121900" anchor="t" anchorCtr="0">
            <a:noAutofit/>
          </a:bodyPr>
          <a:lstStyle/>
          <a:p>
            <a:pPr algn="ctr"/>
            <a:r>
              <a:rPr lang="en" sz="2400" b="1" dirty="0"/>
              <a:t>document</a:t>
            </a:r>
            <a:endParaRPr sz="2400" b="1" dirty="0"/>
          </a:p>
        </p:txBody>
      </p:sp>
      <p:sp>
        <p:nvSpPr>
          <p:cNvPr id="2" name="Google Shape;715;p81">
            <a:extLst>
              <a:ext uri="{FF2B5EF4-FFF2-40B4-BE49-F238E27FC236}">
                <a16:creationId xmlns:a16="http://schemas.microsoft.com/office/drawing/2014/main" id="{AF85B405-82EA-387E-6C63-6BFEF3AD0AE3}"/>
              </a:ext>
            </a:extLst>
          </p:cNvPr>
          <p:cNvSpPr txBox="1"/>
          <p:nvPr/>
        </p:nvSpPr>
        <p:spPr>
          <a:xfrm>
            <a:off x="2049533" y="4309567"/>
            <a:ext cx="3529200" cy="711600"/>
          </a:xfrm>
          <a:prstGeom prst="rect">
            <a:avLst/>
          </a:prstGeom>
          <a:solidFill>
            <a:schemeClr val="dk2"/>
          </a:solidFill>
          <a:ln>
            <a:noFill/>
          </a:ln>
        </p:spPr>
        <p:txBody>
          <a:bodyPr spcFirstLastPara="1" wrap="square" lIns="121900" tIns="121900" rIns="121900" bIns="121900" anchor="t" anchorCtr="0">
            <a:noAutofit/>
          </a:bodyPr>
          <a:lstStyle/>
          <a:p>
            <a:pPr algn="ctr"/>
            <a:r>
              <a:rPr lang="en" sz="3200" b="1" dirty="0" err="1">
                <a:solidFill>
                  <a:schemeClr val="lt2"/>
                </a:solidFill>
              </a:rPr>
              <a:t>sessionInfo</a:t>
            </a:r>
            <a:r>
              <a:rPr lang="en" sz="3200" b="1" dirty="0">
                <a:solidFill>
                  <a:schemeClr val="lt2"/>
                </a:solidFill>
              </a:rPr>
              <a:t>()</a:t>
            </a:r>
            <a:endParaRPr sz="3200" b="1" dirty="0">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84"/>
          <p:cNvSpPr txBox="1"/>
          <p:nvPr/>
        </p:nvSpPr>
        <p:spPr>
          <a:xfrm>
            <a:off x="537500" y="258734"/>
            <a:ext cx="10744800" cy="1354176"/>
          </a:xfrm>
          <a:prstGeom prst="rect">
            <a:avLst/>
          </a:prstGeom>
          <a:noFill/>
          <a:ln>
            <a:noFill/>
          </a:ln>
        </p:spPr>
        <p:txBody>
          <a:bodyPr spcFirstLastPara="1" wrap="square" lIns="121900" tIns="121900" rIns="121900" bIns="121900" anchor="t" anchorCtr="0">
            <a:spAutoFit/>
          </a:bodyPr>
          <a:lstStyle/>
          <a:p>
            <a:r>
              <a:rPr lang="en-US" sz="4533" b="1" dirty="0">
                <a:solidFill>
                  <a:srgbClr val="004B83"/>
                </a:solidFill>
                <a:latin typeface="Century Gothic"/>
                <a:ea typeface="Century Gothic"/>
                <a:cs typeface="Century Gothic"/>
                <a:sym typeface="Century Gothic"/>
              </a:rPr>
              <a:t>Virtual Environments</a:t>
            </a:r>
            <a:endParaRPr sz="3067" b="1" dirty="0">
              <a:solidFill>
                <a:srgbClr val="004B83"/>
              </a:solidFill>
              <a:latin typeface="Century Gothic"/>
              <a:ea typeface="Century Gothic"/>
              <a:cs typeface="Century Gothic"/>
              <a:sym typeface="Century Gothic"/>
            </a:endParaRPr>
          </a:p>
          <a:p>
            <a:r>
              <a:rPr lang="en" sz="2667" b="1" dirty="0">
                <a:solidFill>
                  <a:schemeClr val="dk2"/>
                </a:solidFill>
                <a:latin typeface="Century Gothic"/>
                <a:ea typeface="Century Gothic"/>
                <a:cs typeface="Century Gothic"/>
                <a:sym typeface="Century Gothic"/>
              </a:rPr>
              <a:t>isolated | portable | reproducible</a:t>
            </a:r>
            <a:endParaRPr sz="2533" b="1" dirty="0">
              <a:solidFill>
                <a:schemeClr val="dk2"/>
              </a:solidFill>
              <a:latin typeface="Century Gothic"/>
              <a:ea typeface="Century Gothic"/>
              <a:cs typeface="Century Gothic"/>
              <a:sym typeface="Century Gothic"/>
            </a:endParaRPr>
          </a:p>
        </p:txBody>
      </p:sp>
      <p:pic>
        <p:nvPicPr>
          <p:cNvPr id="743" name="Google Shape;743;p84"/>
          <p:cNvPicPr preferRelativeResize="0"/>
          <p:nvPr/>
        </p:nvPicPr>
        <p:blipFill rotWithShape="1">
          <a:blip r:embed="rId3">
            <a:alphaModFix/>
          </a:blip>
          <a:srcRect l="5478" t="10468" r="6018" b="56930"/>
          <a:stretch/>
        </p:blipFill>
        <p:spPr>
          <a:xfrm>
            <a:off x="6429634" y="3144896"/>
            <a:ext cx="5421765" cy="1988667"/>
          </a:xfrm>
          <a:prstGeom prst="rect">
            <a:avLst/>
          </a:prstGeom>
          <a:noFill/>
          <a:ln>
            <a:noFill/>
          </a:ln>
        </p:spPr>
      </p:pic>
      <p:sp>
        <p:nvSpPr>
          <p:cNvPr id="744" name="Google Shape;744;p84"/>
          <p:cNvSpPr txBox="1"/>
          <p:nvPr/>
        </p:nvSpPr>
        <p:spPr>
          <a:xfrm>
            <a:off x="631741" y="2011241"/>
            <a:ext cx="5222400" cy="578400"/>
          </a:xfrm>
          <a:prstGeom prst="rect">
            <a:avLst/>
          </a:prstGeom>
          <a:noFill/>
          <a:ln>
            <a:noFill/>
          </a:ln>
        </p:spPr>
        <p:txBody>
          <a:bodyPr spcFirstLastPara="1" wrap="square" lIns="121900" tIns="121900" rIns="121900" bIns="121900" anchor="t" anchorCtr="0">
            <a:noAutofit/>
          </a:bodyPr>
          <a:lstStyle/>
          <a:p>
            <a:pPr algn="ctr"/>
            <a:r>
              <a:rPr lang="en" sz="2667" b="1"/>
              <a:t>Renv</a:t>
            </a:r>
            <a:endParaRPr sz="2667" b="1"/>
          </a:p>
        </p:txBody>
      </p:sp>
      <p:sp>
        <p:nvSpPr>
          <p:cNvPr id="745" name="Google Shape;745;p84"/>
          <p:cNvSpPr txBox="1"/>
          <p:nvPr/>
        </p:nvSpPr>
        <p:spPr>
          <a:xfrm>
            <a:off x="6429633" y="2416700"/>
            <a:ext cx="5421600" cy="578400"/>
          </a:xfrm>
          <a:prstGeom prst="rect">
            <a:avLst/>
          </a:prstGeom>
          <a:noFill/>
          <a:ln>
            <a:noFill/>
          </a:ln>
        </p:spPr>
        <p:txBody>
          <a:bodyPr spcFirstLastPara="1" wrap="square" lIns="121900" tIns="121900" rIns="121900" bIns="121900" anchor="t" anchorCtr="0">
            <a:noAutofit/>
          </a:bodyPr>
          <a:lstStyle/>
          <a:p>
            <a:pPr algn="ctr"/>
            <a:r>
              <a:rPr lang="en" sz="2667" b="1"/>
              <a:t>Venv</a:t>
            </a:r>
            <a:endParaRPr sz="2667" b="1"/>
          </a:p>
        </p:txBody>
      </p:sp>
      <p:sp>
        <p:nvSpPr>
          <p:cNvPr id="746" name="Google Shape;746;p84"/>
          <p:cNvSpPr txBox="1"/>
          <p:nvPr/>
        </p:nvSpPr>
        <p:spPr>
          <a:xfrm>
            <a:off x="435900" y="6075533"/>
            <a:ext cx="8738800" cy="490800"/>
          </a:xfrm>
          <a:prstGeom prst="rect">
            <a:avLst/>
          </a:prstGeom>
          <a:solidFill>
            <a:schemeClr val="dk2"/>
          </a:solidFill>
          <a:ln>
            <a:noFill/>
          </a:ln>
        </p:spPr>
        <p:txBody>
          <a:bodyPr spcFirstLastPara="1" wrap="square" lIns="121900" tIns="121900" rIns="121900" bIns="121900" anchor="t" anchorCtr="0">
            <a:noAutofit/>
          </a:bodyPr>
          <a:lstStyle/>
          <a:p>
            <a:r>
              <a:rPr lang="en" sz="1600" b="1">
                <a:solidFill>
                  <a:schemeClr val="lt1"/>
                </a:solidFill>
                <a:highlight>
                  <a:schemeClr val="dk2"/>
                </a:highlight>
              </a:rPr>
              <a:t>You can turn it on and off as will work in multiple projects without affecting on another!</a:t>
            </a:r>
            <a:endParaRPr sz="1600" b="1">
              <a:solidFill>
                <a:schemeClr val="lt1"/>
              </a:solidFill>
              <a:highlight>
                <a:schemeClr val="dk2"/>
              </a:highlight>
            </a:endParaRPr>
          </a:p>
        </p:txBody>
      </p:sp>
      <p:pic>
        <p:nvPicPr>
          <p:cNvPr id="747" name="Google Shape;747;p84"/>
          <p:cNvPicPr preferRelativeResize="0"/>
          <p:nvPr/>
        </p:nvPicPr>
        <p:blipFill rotWithShape="1">
          <a:blip r:embed="rId4">
            <a:alphaModFix/>
          </a:blip>
          <a:srcRect r="56482" b="66714"/>
          <a:stretch/>
        </p:blipFill>
        <p:spPr>
          <a:xfrm>
            <a:off x="1557775" y="2589642"/>
            <a:ext cx="3370299" cy="3337033"/>
          </a:xfrm>
          <a:prstGeom prst="rect">
            <a:avLst/>
          </a:prstGeom>
          <a:noFill/>
          <a:ln>
            <a:noFill/>
          </a:ln>
        </p:spPr>
      </p:pic>
      <p:pic>
        <p:nvPicPr>
          <p:cNvPr id="748" name="Google Shape;748;p84"/>
          <p:cNvPicPr preferRelativeResize="0"/>
          <p:nvPr/>
        </p:nvPicPr>
        <p:blipFill rotWithShape="1">
          <a:blip r:embed="rId5">
            <a:alphaModFix/>
          </a:blip>
          <a:srcRect l="17285" t="24344" r="11580" b="60222"/>
          <a:stretch/>
        </p:blipFill>
        <p:spPr>
          <a:xfrm>
            <a:off x="9666100" y="425467"/>
            <a:ext cx="2280368" cy="640400"/>
          </a:xfrm>
          <a:prstGeom prst="rect">
            <a:avLst/>
          </a:prstGeom>
          <a:noFill/>
          <a:ln>
            <a:noFill/>
          </a:ln>
        </p:spPr>
      </p:pic>
      <p:sp>
        <p:nvSpPr>
          <p:cNvPr id="749" name="Google Shape;749;p84"/>
          <p:cNvSpPr txBox="1"/>
          <p:nvPr/>
        </p:nvSpPr>
        <p:spPr>
          <a:xfrm>
            <a:off x="9760200" y="933200"/>
            <a:ext cx="2046000" cy="446800"/>
          </a:xfrm>
          <a:prstGeom prst="rect">
            <a:avLst/>
          </a:prstGeom>
          <a:noFill/>
          <a:ln>
            <a:noFill/>
          </a:ln>
        </p:spPr>
        <p:txBody>
          <a:bodyPr spcFirstLastPara="1" wrap="square" lIns="121900" tIns="121900" rIns="121900" bIns="121900" anchor="t" anchorCtr="0">
            <a:noAutofit/>
          </a:bodyPr>
          <a:lstStyle/>
          <a:p>
            <a:pPr algn="ctr"/>
            <a:r>
              <a:rPr lang="en" sz="2000" b="1"/>
              <a:t>Virtual Environments</a:t>
            </a:r>
            <a:endParaRPr sz="2000" b="1"/>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100</TotalTime>
  <Words>1584</Words>
  <Application>Microsoft Macintosh PowerPoint</Application>
  <PresentationFormat>Widescreen</PresentationFormat>
  <Paragraphs>153</Paragraphs>
  <Slides>25</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Aptos</vt:lpstr>
      <vt:lpstr>Aptos Display</vt:lpstr>
      <vt:lpstr>Arial</vt:lpstr>
      <vt:lpstr>Avenir</vt:lpstr>
      <vt:lpstr>Century Gothic</vt:lpstr>
      <vt:lpstr>Courier New</vt:lpstr>
      <vt:lpstr>Josefin Sans</vt:lpstr>
      <vt:lpstr>Roboto</vt:lpstr>
      <vt:lpstr>Roboto Mono</vt:lpstr>
      <vt:lpstr>Office Theme</vt:lpstr>
      <vt:lpstr>PowerPoint Presentation</vt:lpstr>
      <vt:lpstr>PowerPoint Presentation</vt:lpstr>
      <vt:lpstr>PowerPoint Presentation</vt:lpstr>
      <vt:lpstr>PowerPoint Presentation</vt:lpstr>
      <vt:lpstr>PowerPoint Presentation</vt:lpstr>
      <vt:lpstr>Packages &amp; Libraries</vt:lpstr>
      <vt:lpstr>PowerPoint Presentation</vt:lpstr>
      <vt:lpstr>PowerPoint Presentation</vt:lpstr>
      <vt:lpstr>PowerPoint Presentation</vt:lpstr>
      <vt:lpstr>PowerPoint Presentation</vt:lpstr>
      <vt:lpstr>More into the problem - The R System</vt:lpstr>
      <vt:lpstr> RENV</vt:lpstr>
      <vt:lpstr>PowerPoint Presentation</vt:lpstr>
      <vt:lpstr>PowerPoint Presentation</vt:lpstr>
      <vt:lpstr>Anatomy of renv.lock file</vt:lpstr>
      <vt:lpstr>PowerPoint Presentation</vt:lpstr>
      <vt:lpstr>Or for an existing project</vt:lpstr>
      <vt:lpstr>It’s never too late…</vt:lpstr>
      <vt:lpstr>Collaborating with RENV</vt:lpstr>
      <vt:lpstr>But there are limitations…</vt:lpstr>
      <vt:lpstr>Binder-ize your project!</vt:lpstr>
      <vt:lpstr>How?</vt:lpstr>
      <vt:lpstr>PowerPoint Presentation</vt:lpstr>
      <vt:lpstr>PowerPoint Presentation</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Julien Brun</dc:creator>
  <cp:lastModifiedBy>Julien Brun</cp:lastModifiedBy>
  <cp:revision>15</cp:revision>
  <dcterms:created xsi:type="dcterms:W3CDTF">2024-05-13T17:26:13Z</dcterms:created>
  <dcterms:modified xsi:type="dcterms:W3CDTF">2024-05-15T04:17:01Z</dcterms:modified>
</cp:coreProperties>
</file>

<file path=docProps/thumbnail.jpeg>
</file>